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4" r:id="rId1"/>
  </p:sldMasterIdLst>
  <p:notesMasterIdLst>
    <p:notesMasterId r:id="rId106"/>
  </p:notesMasterIdLst>
  <p:handoutMasterIdLst>
    <p:handoutMasterId r:id="rId107"/>
  </p:handoutMasterIdLst>
  <p:sldIdLst>
    <p:sldId id="1085" r:id="rId2"/>
    <p:sldId id="1008" r:id="rId3"/>
    <p:sldId id="1009" r:id="rId4"/>
    <p:sldId id="1050" r:id="rId5"/>
    <p:sldId id="1089" r:id="rId6"/>
    <p:sldId id="1088" r:id="rId7"/>
    <p:sldId id="1090" r:id="rId8"/>
    <p:sldId id="1091" r:id="rId9"/>
    <p:sldId id="1092" r:id="rId10"/>
    <p:sldId id="1093" r:id="rId11"/>
    <p:sldId id="898" r:id="rId12"/>
    <p:sldId id="907" r:id="rId13"/>
    <p:sldId id="908" r:id="rId14"/>
    <p:sldId id="909" r:id="rId15"/>
    <p:sldId id="910" r:id="rId16"/>
    <p:sldId id="1094" r:id="rId17"/>
    <p:sldId id="999" r:id="rId18"/>
    <p:sldId id="1023" r:id="rId19"/>
    <p:sldId id="1106" r:id="rId20"/>
    <p:sldId id="1180" r:id="rId21"/>
    <p:sldId id="1095" r:id="rId22"/>
    <p:sldId id="1096" r:id="rId23"/>
    <p:sldId id="1107" r:id="rId24"/>
    <p:sldId id="1144" r:id="rId25"/>
    <p:sldId id="1145" r:id="rId26"/>
    <p:sldId id="1108" r:id="rId27"/>
    <p:sldId id="1112" r:id="rId28"/>
    <p:sldId id="1109" r:id="rId29"/>
    <p:sldId id="1110" r:id="rId30"/>
    <p:sldId id="1111" r:id="rId31"/>
    <p:sldId id="1097" r:id="rId32"/>
    <p:sldId id="1113" r:id="rId33"/>
    <p:sldId id="1114" r:id="rId34"/>
    <p:sldId id="1115" r:id="rId35"/>
    <p:sldId id="1116" r:id="rId36"/>
    <p:sldId id="1098" r:id="rId37"/>
    <p:sldId id="1117" r:id="rId38"/>
    <p:sldId id="1118" r:id="rId39"/>
    <p:sldId id="1119" r:id="rId40"/>
    <p:sldId id="1120" r:id="rId41"/>
    <p:sldId id="1181" r:id="rId42"/>
    <p:sldId id="1121" r:id="rId43"/>
    <p:sldId id="1122" r:id="rId44"/>
    <p:sldId id="1123" r:id="rId45"/>
    <p:sldId id="1124" r:id="rId46"/>
    <p:sldId id="1125" r:id="rId47"/>
    <p:sldId id="1126" r:id="rId48"/>
    <p:sldId id="1127" r:id="rId49"/>
    <p:sldId id="1128" r:id="rId50"/>
    <p:sldId id="1129" r:id="rId51"/>
    <p:sldId id="1130" r:id="rId52"/>
    <p:sldId id="1131" r:id="rId53"/>
    <p:sldId id="1132" r:id="rId54"/>
    <p:sldId id="1133" r:id="rId55"/>
    <p:sldId id="1134" r:id="rId56"/>
    <p:sldId id="1135" r:id="rId57"/>
    <p:sldId id="1136" r:id="rId58"/>
    <p:sldId id="1182" r:id="rId59"/>
    <p:sldId id="1099" r:id="rId60"/>
    <p:sldId id="1138" r:id="rId61"/>
    <p:sldId id="1139" r:id="rId62"/>
    <p:sldId id="1140" r:id="rId63"/>
    <p:sldId id="1141" r:id="rId64"/>
    <p:sldId id="1142" r:id="rId65"/>
    <p:sldId id="1143" r:id="rId66"/>
    <p:sldId id="1100" r:id="rId67"/>
    <p:sldId id="1101" r:id="rId68"/>
    <p:sldId id="1102" r:id="rId69"/>
    <p:sldId id="1103" r:id="rId70"/>
    <p:sldId id="1104" r:id="rId71"/>
    <p:sldId id="1105" r:id="rId72"/>
    <p:sldId id="1146" r:id="rId73"/>
    <p:sldId id="1149" r:id="rId74"/>
    <p:sldId id="1150" r:id="rId75"/>
    <p:sldId id="1151" r:id="rId76"/>
    <p:sldId id="1152" r:id="rId77"/>
    <p:sldId id="1153" r:id="rId78"/>
    <p:sldId id="1154" r:id="rId79"/>
    <p:sldId id="1155" r:id="rId80"/>
    <p:sldId id="1147" r:id="rId81"/>
    <p:sldId id="1157" r:id="rId82"/>
    <p:sldId id="1158" r:id="rId83"/>
    <p:sldId id="1159" r:id="rId84"/>
    <p:sldId id="1160" r:id="rId85"/>
    <p:sldId id="1148" r:id="rId86"/>
    <p:sldId id="1161" r:id="rId87"/>
    <p:sldId id="1162" r:id="rId88"/>
    <p:sldId id="1163" r:id="rId89"/>
    <p:sldId id="1165" r:id="rId90"/>
    <p:sldId id="1166" r:id="rId91"/>
    <p:sldId id="1167" r:id="rId92"/>
    <p:sldId id="1168" r:id="rId93"/>
    <p:sldId id="1169" r:id="rId94"/>
    <p:sldId id="1170" r:id="rId95"/>
    <p:sldId id="1171" r:id="rId96"/>
    <p:sldId id="1179" r:id="rId97"/>
    <p:sldId id="1172" r:id="rId98"/>
    <p:sldId id="1173" r:id="rId99"/>
    <p:sldId id="1174" r:id="rId100"/>
    <p:sldId id="1176" r:id="rId101"/>
    <p:sldId id="1177" r:id="rId102"/>
    <p:sldId id="1178" r:id="rId103"/>
    <p:sldId id="1060" r:id="rId104"/>
    <p:sldId id="1046" r:id="rId10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Pimentel" initials="SP" lastIdx="0" clrIdx="0"/>
  <p:cmAuthor id="1" name="David Pook" initials="dop" lastIdx="14" clrIdx="1"/>
  <p:cmAuthor id="2" name="Brown, Jill" initials="BJ"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1EEE37"/>
    <a:srgbClr val="D28364"/>
    <a:srgbClr val="DCB2B8"/>
    <a:srgbClr val="B35966"/>
    <a:srgbClr val="C5CDC8"/>
    <a:srgbClr val="5B7172"/>
    <a:srgbClr val="A50021"/>
    <a:srgbClr val="7B9899"/>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2100" autoAdjust="0"/>
  </p:normalViewPr>
  <p:slideViewPr>
    <p:cSldViewPr snapToObjects="1">
      <p:cViewPr>
        <p:scale>
          <a:sx n="60" d="100"/>
          <a:sy n="60" d="100"/>
        </p:scale>
        <p:origin x="-1428" y="-252"/>
      </p:cViewPr>
      <p:guideLst>
        <p:guide orient="horz" pos="2160"/>
        <p:guide pos="2880"/>
      </p:guideLst>
    </p:cSldViewPr>
  </p:slideViewPr>
  <p:outlineViewPr>
    <p:cViewPr>
      <p:scale>
        <a:sx n="33" d="100"/>
        <a:sy n="33" d="100"/>
      </p:scale>
      <p:origin x="0" y="786"/>
    </p:cViewPr>
  </p:outlineViewPr>
  <p:notesTextViewPr>
    <p:cViewPr>
      <p:scale>
        <a:sx n="75" d="100"/>
        <a:sy n="75" d="100"/>
      </p:scale>
      <p:origin x="0" y="0"/>
    </p:cViewPr>
  </p:notesTextViewPr>
  <p:sorterViewPr>
    <p:cViewPr>
      <p:scale>
        <a:sx n="66" d="100"/>
        <a:sy n="66" d="100"/>
      </p:scale>
      <p:origin x="0" y="5760"/>
    </p:cViewPr>
  </p:sorterViewPr>
  <p:notesViewPr>
    <p:cSldViewPr snapToObjects="1">
      <p:cViewPr>
        <p:scale>
          <a:sx n="100" d="100"/>
          <a:sy n="100" d="100"/>
        </p:scale>
        <p:origin x="-946" y="638"/>
      </p:cViewPr>
      <p:guideLst>
        <p:guide orient="horz" pos="2929"/>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45C8B-BE49-4D93-8508-324B90D71EE1}"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D76FCD33-4EBD-468E-8EA4-C7D843D39ED5}">
      <dgm:prSet phldrT="[Text]"/>
      <dgm:spPr>
        <a:solidFill>
          <a:schemeClr val="bg1">
            <a:lumMod val="85000"/>
          </a:schemeClr>
        </a:solidFill>
        <a:scene3d>
          <a:camera prst="orthographicFront"/>
          <a:lightRig rig="threePt" dir="t"/>
        </a:scene3d>
        <a:sp3d>
          <a:bevelT w="152400" h="50800" prst="softRound"/>
        </a:sp3d>
      </dgm:spPr>
      <dgm:t>
        <a:bodyPr/>
        <a:lstStyle/>
        <a:p>
          <a:r>
            <a:rPr lang="en-US" dirty="0" smtClean="0">
              <a:solidFill>
                <a:schemeClr val="tx1"/>
              </a:solidFill>
            </a:rPr>
            <a:t>3 Types of Writing</a:t>
          </a:r>
          <a:endParaRPr lang="en-US" dirty="0">
            <a:solidFill>
              <a:schemeClr val="tx1"/>
            </a:solidFill>
          </a:endParaRPr>
        </a:p>
      </dgm:t>
    </dgm:pt>
    <dgm:pt modelId="{B09A38CF-49EB-493D-BEA3-6C4AA04C1DD8}" type="parTrans" cxnId="{B7BFD0F4-D0E4-43AF-9314-E6E8100EA3A2}">
      <dgm:prSet/>
      <dgm:spPr/>
      <dgm:t>
        <a:bodyPr/>
        <a:lstStyle/>
        <a:p>
          <a:endParaRPr lang="en-US"/>
        </a:p>
      </dgm:t>
    </dgm:pt>
    <dgm:pt modelId="{E5DF7F55-12C4-4CFF-9D2A-9AE0E0E73B2F}" type="sibTrans" cxnId="{B7BFD0F4-D0E4-43AF-9314-E6E8100EA3A2}">
      <dgm:prSet/>
      <dgm:spPr/>
      <dgm:t>
        <a:bodyPr/>
        <a:lstStyle/>
        <a:p>
          <a:endParaRPr lang="en-US"/>
        </a:p>
      </dgm:t>
    </dgm:pt>
    <dgm:pt modelId="{F1EF9298-6580-4A41-AEC4-4347433B1209}">
      <dgm:prSet phldrT="[Text]"/>
      <dgm:spPr>
        <a:scene3d>
          <a:camera prst="orthographicFront"/>
          <a:lightRig rig="threePt" dir="t"/>
        </a:scene3d>
        <a:sp3d>
          <a:bevelT w="114300" prst="artDeco"/>
        </a:sp3d>
      </dgm:spPr>
      <dgm:t>
        <a:bodyPr/>
        <a:lstStyle/>
        <a:p>
          <a:r>
            <a:rPr lang="en-US" dirty="0" smtClean="0"/>
            <a:t>Standards 4-6</a:t>
          </a:r>
          <a:endParaRPr lang="en-US" dirty="0"/>
        </a:p>
      </dgm:t>
    </dgm:pt>
    <dgm:pt modelId="{7A63874F-0AB1-4E38-8163-C9AC333CC4E5}" type="parTrans" cxnId="{41427BDE-AB92-4F7B-9AC7-927031764D0A}">
      <dgm:prSet/>
      <dgm:spPr/>
      <dgm:t>
        <a:bodyPr/>
        <a:lstStyle/>
        <a:p>
          <a:endParaRPr lang="en-US"/>
        </a:p>
      </dgm:t>
    </dgm:pt>
    <dgm:pt modelId="{2F3680EF-2258-4BCA-8C0E-B73824E7B324}" type="sibTrans" cxnId="{41427BDE-AB92-4F7B-9AC7-927031764D0A}">
      <dgm:prSet/>
      <dgm:spPr/>
      <dgm:t>
        <a:bodyPr/>
        <a:lstStyle/>
        <a:p>
          <a:endParaRPr lang="en-US"/>
        </a:p>
      </dgm:t>
    </dgm:pt>
    <dgm:pt modelId="{94B136BD-DE62-4378-B126-073E84750AEF}">
      <dgm:prSet phldrT="[Text]"/>
      <dgm:spPr>
        <a:scene3d>
          <a:camera prst="orthographicFront"/>
          <a:lightRig rig="threePt" dir="t"/>
        </a:scene3d>
        <a:sp3d>
          <a:bevelT w="114300" prst="artDeco"/>
        </a:sp3d>
      </dgm:spPr>
      <dgm:t>
        <a:bodyPr/>
        <a:lstStyle/>
        <a:p>
          <a:r>
            <a:rPr lang="en-US" dirty="0" smtClean="0"/>
            <a:t>Standards 7-9</a:t>
          </a:r>
          <a:endParaRPr lang="en-US" dirty="0"/>
        </a:p>
      </dgm:t>
    </dgm:pt>
    <dgm:pt modelId="{EF800582-6FC2-455C-B0A3-95253F78C385}" type="parTrans" cxnId="{96C93D1C-9173-4687-B196-F946796F6AF3}">
      <dgm:prSet/>
      <dgm:spPr/>
      <dgm:t>
        <a:bodyPr/>
        <a:lstStyle/>
        <a:p>
          <a:endParaRPr lang="en-US"/>
        </a:p>
      </dgm:t>
    </dgm:pt>
    <dgm:pt modelId="{E7F39772-A398-4779-8348-0018E496ED17}" type="sibTrans" cxnId="{96C93D1C-9173-4687-B196-F946796F6AF3}">
      <dgm:prSet/>
      <dgm:spPr/>
      <dgm:t>
        <a:bodyPr/>
        <a:lstStyle/>
        <a:p>
          <a:endParaRPr lang="en-US"/>
        </a:p>
      </dgm:t>
    </dgm:pt>
    <dgm:pt modelId="{A4E47FC2-8B30-4683-A197-5169F948A4DE}" type="pres">
      <dgm:prSet presAssocID="{03E45C8B-BE49-4D93-8508-324B90D71EE1}" presName="cycle" presStyleCnt="0">
        <dgm:presLayoutVars>
          <dgm:chMax val="1"/>
          <dgm:dir/>
          <dgm:animLvl val="ctr"/>
          <dgm:resizeHandles val="exact"/>
        </dgm:presLayoutVars>
      </dgm:prSet>
      <dgm:spPr/>
      <dgm:t>
        <a:bodyPr/>
        <a:lstStyle/>
        <a:p>
          <a:endParaRPr lang="en-US"/>
        </a:p>
      </dgm:t>
    </dgm:pt>
    <dgm:pt modelId="{C22EE680-56B0-40B1-B481-F3CB5A435FA8}" type="pres">
      <dgm:prSet presAssocID="{D76FCD33-4EBD-468E-8EA4-C7D843D39ED5}" presName="centerShape" presStyleLbl="node0" presStyleIdx="0" presStyleCnt="1" custScaleX="126733"/>
      <dgm:spPr/>
      <dgm:t>
        <a:bodyPr/>
        <a:lstStyle/>
        <a:p>
          <a:endParaRPr lang="en-US"/>
        </a:p>
      </dgm:t>
    </dgm:pt>
    <dgm:pt modelId="{933F4FA1-D1DC-439F-BCDA-79233E3F3E12}" type="pres">
      <dgm:prSet presAssocID="{7A63874F-0AB1-4E38-8163-C9AC333CC4E5}" presName="parTrans" presStyleLbl="bgSibTrans2D1" presStyleIdx="0" presStyleCnt="2" custScaleX="110038"/>
      <dgm:spPr/>
      <dgm:t>
        <a:bodyPr/>
        <a:lstStyle/>
        <a:p>
          <a:endParaRPr lang="en-US"/>
        </a:p>
      </dgm:t>
    </dgm:pt>
    <dgm:pt modelId="{C54F06B3-D928-46F2-A48F-ACDC91944DEE}" type="pres">
      <dgm:prSet presAssocID="{F1EF9298-6580-4A41-AEC4-4347433B1209}" presName="node" presStyleLbl="node1" presStyleIdx="0" presStyleCnt="2">
        <dgm:presLayoutVars>
          <dgm:bulletEnabled val="1"/>
        </dgm:presLayoutVars>
      </dgm:prSet>
      <dgm:spPr/>
      <dgm:t>
        <a:bodyPr/>
        <a:lstStyle/>
        <a:p>
          <a:endParaRPr lang="en-US"/>
        </a:p>
      </dgm:t>
    </dgm:pt>
    <dgm:pt modelId="{A13D1764-5295-401E-A734-19E268AC4475}" type="pres">
      <dgm:prSet presAssocID="{EF800582-6FC2-455C-B0A3-95253F78C385}" presName="parTrans" presStyleLbl="bgSibTrans2D1" presStyleIdx="1" presStyleCnt="2" custScaleX="110037"/>
      <dgm:spPr/>
      <dgm:t>
        <a:bodyPr/>
        <a:lstStyle/>
        <a:p>
          <a:endParaRPr lang="en-US"/>
        </a:p>
      </dgm:t>
    </dgm:pt>
    <dgm:pt modelId="{C6E567F2-771E-4296-AD71-189BC497AC17}" type="pres">
      <dgm:prSet presAssocID="{94B136BD-DE62-4378-B126-073E84750AEF}" presName="node" presStyleLbl="node1" presStyleIdx="1" presStyleCnt="2">
        <dgm:presLayoutVars>
          <dgm:bulletEnabled val="1"/>
        </dgm:presLayoutVars>
      </dgm:prSet>
      <dgm:spPr/>
      <dgm:t>
        <a:bodyPr/>
        <a:lstStyle/>
        <a:p>
          <a:endParaRPr lang="en-US"/>
        </a:p>
      </dgm:t>
    </dgm:pt>
  </dgm:ptLst>
  <dgm:cxnLst>
    <dgm:cxn modelId="{C485E241-86FB-4D36-A1D6-47A6FE21AD99}" type="presOf" srcId="{EF800582-6FC2-455C-B0A3-95253F78C385}" destId="{A13D1764-5295-401E-A734-19E268AC4475}" srcOrd="0" destOrd="0" presId="urn:microsoft.com/office/officeart/2005/8/layout/radial4"/>
    <dgm:cxn modelId="{CE44486F-8318-4DF3-89F4-C3EDDC1C0D13}" type="presOf" srcId="{D76FCD33-4EBD-468E-8EA4-C7D843D39ED5}" destId="{C22EE680-56B0-40B1-B481-F3CB5A435FA8}" srcOrd="0" destOrd="0" presId="urn:microsoft.com/office/officeart/2005/8/layout/radial4"/>
    <dgm:cxn modelId="{41427BDE-AB92-4F7B-9AC7-927031764D0A}" srcId="{D76FCD33-4EBD-468E-8EA4-C7D843D39ED5}" destId="{F1EF9298-6580-4A41-AEC4-4347433B1209}" srcOrd="0" destOrd="0" parTransId="{7A63874F-0AB1-4E38-8163-C9AC333CC4E5}" sibTransId="{2F3680EF-2258-4BCA-8C0E-B73824E7B324}"/>
    <dgm:cxn modelId="{96C93D1C-9173-4687-B196-F946796F6AF3}" srcId="{D76FCD33-4EBD-468E-8EA4-C7D843D39ED5}" destId="{94B136BD-DE62-4378-B126-073E84750AEF}" srcOrd="1" destOrd="0" parTransId="{EF800582-6FC2-455C-B0A3-95253F78C385}" sibTransId="{E7F39772-A398-4779-8348-0018E496ED17}"/>
    <dgm:cxn modelId="{4B4DEC53-A772-4B50-81D3-2E60EE789E3F}" type="presOf" srcId="{F1EF9298-6580-4A41-AEC4-4347433B1209}" destId="{C54F06B3-D928-46F2-A48F-ACDC91944DEE}" srcOrd="0" destOrd="0" presId="urn:microsoft.com/office/officeart/2005/8/layout/radial4"/>
    <dgm:cxn modelId="{B7BFD0F4-D0E4-43AF-9314-E6E8100EA3A2}" srcId="{03E45C8B-BE49-4D93-8508-324B90D71EE1}" destId="{D76FCD33-4EBD-468E-8EA4-C7D843D39ED5}" srcOrd="0" destOrd="0" parTransId="{B09A38CF-49EB-493D-BEA3-6C4AA04C1DD8}" sibTransId="{E5DF7F55-12C4-4CFF-9D2A-9AE0E0E73B2F}"/>
    <dgm:cxn modelId="{ADCF4072-4424-498A-A89B-BB5D6A751D0C}" type="presOf" srcId="{7A63874F-0AB1-4E38-8163-C9AC333CC4E5}" destId="{933F4FA1-D1DC-439F-BCDA-79233E3F3E12}" srcOrd="0" destOrd="0" presId="urn:microsoft.com/office/officeart/2005/8/layout/radial4"/>
    <dgm:cxn modelId="{A282649A-60AC-422E-838F-063E16D75B8B}" type="presOf" srcId="{03E45C8B-BE49-4D93-8508-324B90D71EE1}" destId="{A4E47FC2-8B30-4683-A197-5169F948A4DE}" srcOrd="0" destOrd="0" presId="urn:microsoft.com/office/officeart/2005/8/layout/radial4"/>
    <dgm:cxn modelId="{DAA9D56A-58DA-4601-9995-BE15BB1BA36E}" type="presOf" srcId="{94B136BD-DE62-4378-B126-073E84750AEF}" destId="{C6E567F2-771E-4296-AD71-189BC497AC17}" srcOrd="0" destOrd="0" presId="urn:microsoft.com/office/officeart/2005/8/layout/radial4"/>
    <dgm:cxn modelId="{72B8B7E4-93A7-41DF-A6C3-963BC2ED81A4}" type="presParOf" srcId="{A4E47FC2-8B30-4683-A197-5169F948A4DE}" destId="{C22EE680-56B0-40B1-B481-F3CB5A435FA8}" srcOrd="0" destOrd="0" presId="urn:microsoft.com/office/officeart/2005/8/layout/radial4"/>
    <dgm:cxn modelId="{0B559016-60EA-4009-8E69-85E9F7991F43}" type="presParOf" srcId="{A4E47FC2-8B30-4683-A197-5169F948A4DE}" destId="{933F4FA1-D1DC-439F-BCDA-79233E3F3E12}" srcOrd="1" destOrd="0" presId="urn:microsoft.com/office/officeart/2005/8/layout/radial4"/>
    <dgm:cxn modelId="{3A2357E6-7AE9-4E5C-ABFD-5B1704F6B5D5}" type="presParOf" srcId="{A4E47FC2-8B30-4683-A197-5169F948A4DE}" destId="{C54F06B3-D928-46F2-A48F-ACDC91944DEE}" srcOrd="2" destOrd="0" presId="urn:microsoft.com/office/officeart/2005/8/layout/radial4"/>
    <dgm:cxn modelId="{F65901FD-D58A-4E47-999E-5A0E539ABD18}" type="presParOf" srcId="{A4E47FC2-8B30-4683-A197-5169F948A4DE}" destId="{A13D1764-5295-401E-A734-19E268AC4475}" srcOrd="3" destOrd="0" presId="urn:microsoft.com/office/officeart/2005/8/layout/radial4"/>
    <dgm:cxn modelId="{AA71A4CE-DCBF-4582-9453-815308D11966}" type="presParOf" srcId="{A4E47FC2-8B30-4683-A197-5169F948A4DE}" destId="{C6E567F2-771E-4296-AD71-189BC497AC1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E680-56B0-40B1-B481-F3CB5A435FA8}">
      <dsp:nvSpPr>
        <dsp:cNvPr id="0" name=""/>
        <dsp:cNvSpPr/>
      </dsp:nvSpPr>
      <dsp:spPr>
        <a:xfrm>
          <a:off x="1828796" y="1673750"/>
          <a:ext cx="2438406" cy="1924050"/>
        </a:xfrm>
        <a:prstGeom prst="ellipse">
          <a:avLst/>
        </a:prstGeom>
        <a:solidFill>
          <a:schemeClr val="bg1">
            <a:lumMod val="85000"/>
          </a:schemeClr>
        </a:solidFill>
        <a:ln w="15875" cap="flat" cmpd="sng" algn="ctr">
          <a:solidFill>
            <a:schemeClr val="lt2">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rPr>
            <a:t>3 Types of Writing</a:t>
          </a:r>
          <a:endParaRPr lang="en-US" sz="3100" kern="1200" dirty="0">
            <a:solidFill>
              <a:schemeClr val="tx1"/>
            </a:solidFill>
          </a:endParaRPr>
        </a:p>
      </dsp:txBody>
      <dsp:txXfrm>
        <a:off x="2185892" y="1955521"/>
        <a:ext cx="1724214" cy="1360508"/>
      </dsp:txXfrm>
    </dsp:sp>
    <dsp:sp modelId="{933F4FA1-D1DC-439F-BCDA-79233E3F3E12}">
      <dsp:nvSpPr>
        <dsp:cNvPr id="0" name=""/>
        <dsp:cNvSpPr/>
      </dsp:nvSpPr>
      <dsp:spPr>
        <a:xfrm rot="12900000">
          <a:off x="724066" y="1274318"/>
          <a:ext cx="1542273" cy="54835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F06B3-D928-46F2-A48F-ACDC91944DEE}">
      <dsp:nvSpPr>
        <dsp:cNvPr id="0" name=""/>
        <dsp:cNvSpPr/>
      </dsp:nvSpPr>
      <dsp:spPr>
        <a:xfrm>
          <a:off x="7225" y="415399"/>
          <a:ext cx="1827847" cy="146227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Standards 4-6</a:t>
          </a:r>
          <a:endParaRPr lang="en-US" sz="2600" kern="1200" dirty="0"/>
        </a:p>
      </dsp:txBody>
      <dsp:txXfrm>
        <a:off x="50054" y="458228"/>
        <a:ext cx="1742189" cy="1376620"/>
      </dsp:txXfrm>
    </dsp:sp>
    <dsp:sp modelId="{A13D1764-5295-401E-A734-19E268AC4475}">
      <dsp:nvSpPr>
        <dsp:cNvPr id="0" name=""/>
        <dsp:cNvSpPr/>
      </dsp:nvSpPr>
      <dsp:spPr>
        <a:xfrm rot="19500000">
          <a:off x="3829666" y="1274318"/>
          <a:ext cx="1542259" cy="548354"/>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567F2-771E-4296-AD71-189BC497AC17}">
      <dsp:nvSpPr>
        <dsp:cNvPr id="0" name=""/>
        <dsp:cNvSpPr/>
      </dsp:nvSpPr>
      <dsp:spPr>
        <a:xfrm>
          <a:off x="4260927" y="415399"/>
          <a:ext cx="1827847" cy="1462278"/>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Standards 7-9</a:t>
          </a:r>
          <a:endParaRPr lang="en-US" sz="2600" kern="1200" dirty="0"/>
        </a:p>
      </dsp:txBody>
      <dsp:txXfrm>
        <a:off x="4303756" y="458228"/>
        <a:ext cx="1742189" cy="137662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799" cy="464820"/>
          </a:xfrm>
          <a:prstGeom prst="rect">
            <a:avLst/>
          </a:prstGeom>
        </p:spPr>
        <p:txBody>
          <a:bodyPr vert="horz" lIns="91802" tIns="45902" rIns="91802" bIns="45902" rtlCol="0"/>
          <a:lstStyle>
            <a:lvl1pPr algn="l">
              <a:defRPr sz="1100"/>
            </a:lvl1pPr>
          </a:lstStyle>
          <a:p>
            <a:endParaRPr lang="en-US"/>
          </a:p>
        </p:txBody>
      </p:sp>
      <p:sp>
        <p:nvSpPr>
          <p:cNvPr id="3" name="Date Placeholder 2"/>
          <p:cNvSpPr>
            <a:spLocks noGrp="1"/>
          </p:cNvSpPr>
          <p:nvPr>
            <p:ph type="dt" sz="quarter" idx="1"/>
          </p:nvPr>
        </p:nvSpPr>
        <p:spPr>
          <a:xfrm>
            <a:off x="3884615" y="0"/>
            <a:ext cx="2971799" cy="464820"/>
          </a:xfrm>
          <a:prstGeom prst="rect">
            <a:avLst/>
          </a:prstGeom>
        </p:spPr>
        <p:txBody>
          <a:bodyPr vert="horz" lIns="91802" tIns="45902" rIns="91802" bIns="45902" rtlCol="0"/>
          <a:lstStyle>
            <a:lvl1pPr algn="r">
              <a:defRPr sz="1100"/>
            </a:lvl1pPr>
          </a:lstStyle>
          <a:p>
            <a:endParaRPr lang="en-US"/>
          </a:p>
        </p:txBody>
      </p:sp>
      <p:sp>
        <p:nvSpPr>
          <p:cNvPr id="4" name="Footer Placeholder 3"/>
          <p:cNvSpPr>
            <a:spLocks noGrp="1"/>
          </p:cNvSpPr>
          <p:nvPr>
            <p:ph type="ftr" sz="quarter" idx="2"/>
          </p:nvPr>
        </p:nvSpPr>
        <p:spPr>
          <a:xfrm>
            <a:off x="3" y="8829968"/>
            <a:ext cx="2971799" cy="464820"/>
          </a:xfrm>
          <a:prstGeom prst="rect">
            <a:avLst/>
          </a:prstGeom>
        </p:spPr>
        <p:txBody>
          <a:bodyPr vert="horz" lIns="91802" tIns="45902" rIns="91802" bIns="45902" rtlCol="0" anchor="b"/>
          <a:lstStyle>
            <a:lvl1pPr algn="l">
              <a:defRPr sz="1100"/>
            </a:lvl1pPr>
          </a:lstStyle>
          <a:p>
            <a:endParaRPr lang="en-US"/>
          </a:p>
        </p:txBody>
      </p:sp>
      <p:sp>
        <p:nvSpPr>
          <p:cNvPr id="5" name="Slide Number Placeholder 4"/>
          <p:cNvSpPr>
            <a:spLocks noGrp="1"/>
          </p:cNvSpPr>
          <p:nvPr>
            <p:ph type="sldNum" sz="quarter" idx="3"/>
          </p:nvPr>
        </p:nvSpPr>
        <p:spPr>
          <a:xfrm>
            <a:off x="3884615" y="8829968"/>
            <a:ext cx="2971799" cy="464820"/>
          </a:xfrm>
          <a:prstGeom prst="rect">
            <a:avLst/>
          </a:prstGeom>
        </p:spPr>
        <p:txBody>
          <a:bodyPr vert="horz" lIns="91802" tIns="45902" rIns="91802" bIns="45902" rtlCol="0" anchor="b"/>
          <a:lstStyle>
            <a:lvl1pPr algn="r">
              <a:defRPr sz="1100"/>
            </a:lvl1pPr>
          </a:lstStyle>
          <a:p>
            <a:fld id="{81740F59-208F-AE4F-86A8-36BE8668CC80}" type="slidenum">
              <a:rPr lang="en-US" smtClean="0"/>
              <a:pPr/>
              <a:t>‹#›</a:t>
            </a:fld>
            <a:endParaRPr lang="en-US"/>
          </a:p>
        </p:txBody>
      </p:sp>
    </p:spTree>
    <p:extLst>
      <p:ext uri="{BB962C8B-B14F-4D97-AF65-F5344CB8AC3E}">
        <p14:creationId xmlns:p14="http://schemas.microsoft.com/office/powerpoint/2010/main" val="15952416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1799" cy="464820"/>
          </a:xfrm>
          <a:prstGeom prst="rect">
            <a:avLst/>
          </a:prstGeom>
        </p:spPr>
        <p:txBody>
          <a:bodyPr vert="horz" lIns="91802" tIns="45902" rIns="91802" bIns="45902" rtlCol="0"/>
          <a:lstStyle>
            <a:lvl1pPr algn="l">
              <a:defRPr sz="1100"/>
            </a:lvl1pPr>
          </a:lstStyle>
          <a:p>
            <a:endParaRPr lang="en-US"/>
          </a:p>
        </p:txBody>
      </p:sp>
      <p:sp>
        <p:nvSpPr>
          <p:cNvPr id="3" name="Date Placeholder 2"/>
          <p:cNvSpPr>
            <a:spLocks noGrp="1"/>
          </p:cNvSpPr>
          <p:nvPr>
            <p:ph type="dt" idx="1"/>
          </p:nvPr>
        </p:nvSpPr>
        <p:spPr>
          <a:xfrm>
            <a:off x="3884615" y="0"/>
            <a:ext cx="2971799" cy="464820"/>
          </a:xfrm>
          <a:prstGeom prst="rect">
            <a:avLst/>
          </a:prstGeom>
        </p:spPr>
        <p:txBody>
          <a:bodyPr vert="horz" lIns="91802" tIns="45902" rIns="91802" bIns="45902" rtlCol="0"/>
          <a:lstStyle>
            <a:lvl1pPr algn="r">
              <a:defRPr sz="1100"/>
            </a:lvl1pPr>
          </a:lstStyle>
          <a:p>
            <a:endParaRPr lang="en-US"/>
          </a:p>
        </p:txBody>
      </p:sp>
      <p:sp>
        <p:nvSpPr>
          <p:cNvPr id="4" name="Slide Image Placeholder 3"/>
          <p:cNvSpPr>
            <a:spLocks noGrp="1" noRot="1" noChangeAspect="1"/>
          </p:cNvSpPr>
          <p:nvPr>
            <p:ph type="sldImg" idx="2"/>
          </p:nvPr>
        </p:nvSpPr>
        <p:spPr>
          <a:xfrm>
            <a:off x="1104900" y="698500"/>
            <a:ext cx="4649788" cy="3487738"/>
          </a:xfrm>
          <a:prstGeom prst="rect">
            <a:avLst/>
          </a:prstGeom>
          <a:noFill/>
          <a:ln w="12700">
            <a:solidFill>
              <a:prstClr val="black"/>
            </a:solidFill>
          </a:ln>
        </p:spPr>
        <p:txBody>
          <a:bodyPr vert="horz" lIns="91802" tIns="45902" rIns="91802" bIns="45902" rtlCol="0" anchor="ctr"/>
          <a:lstStyle/>
          <a:p>
            <a:endParaRPr lang="en-US"/>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1802" tIns="45902" rIns="91802" bIns="459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8"/>
            <a:ext cx="2971799" cy="464820"/>
          </a:xfrm>
          <a:prstGeom prst="rect">
            <a:avLst/>
          </a:prstGeom>
        </p:spPr>
        <p:txBody>
          <a:bodyPr vert="horz" lIns="91802" tIns="45902" rIns="91802" bIns="45902" rtlCol="0" anchor="b"/>
          <a:lstStyle>
            <a:lvl1pPr algn="l">
              <a:defRPr sz="1100"/>
            </a:lvl1pPr>
          </a:lstStyle>
          <a:p>
            <a:endParaRPr lang="en-US"/>
          </a:p>
        </p:txBody>
      </p:sp>
      <p:sp>
        <p:nvSpPr>
          <p:cNvPr id="7" name="Slide Number Placeholder 6"/>
          <p:cNvSpPr>
            <a:spLocks noGrp="1"/>
          </p:cNvSpPr>
          <p:nvPr>
            <p:ph type="sldNum" sz="quarter" idx="5"/>
          </p:nvPr>
        </p:nvSpPr>
        <p:spPr>
          <a:xfrm>
            <a:off x="3884615" y="8829968"/>
            <a:ext cx="2971799" cy="464820"/>
          </a:xfrm>
          <a:prstGeom prst="rect">
            <a:avLst/>
          </a:prstGeom>
        </p:spPr>
        <p:txBody>
          <a:bodyPr vert="horz" lIns="91802" tIns="45902" rIns="91802" bIns="45902" rtlCol="0" anchor="b"/>
          <a:lstStyle>
            <a:lvl1pPr algn="r">
              <a:defRPr sz="1100"/>
            </a:lvl1pPr>
          </a:lstStyle>
          <a:p>
            <a:fld id="{D7721094-B84F-A645-9200-6AE5FEAFF063}" type="slidenum">
              <a:rPr lang="en-US" smtClean="0"/>
              <a:pPr/>
              <a:t>‹#›</a:t>
            </a:fld>
            <a:endParaRPr lang="en-US"/>
          </a:p>
        </p:txBody>
      </p:sp>
    </p:spTree>
    <p:extLst>
      <p:ext uri="{BB962C8B-B14F-4D97-AF65-F5344CB8AC3E}">
        <p14:creationId xmlns:p14="http://schemas.microsoft.com/office/powerpoint/2010/main" val="515801138"/>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items</a:t>
            </a:r>
            <a:r>
              <a:rPr lang="en-US" baseline="0" dirty="0" smtClean="0"/>
              <a:t> in the “must haves” are necessary for the workshop.  The one handout listed here is a “must have”  because of the details we want all participants to learn about the writing tasks expected at their grade level.</a:t>
            </a:r>
            <a:endParaRPr lang="en-US" dirty="0" smtClean="0"/>
          </a:p>
          <a:p>
            <a:r>
              <a:rPr lang="en-US" dirty="0" smtClean="0"/>
              <a:t>The optional idea listed on this slide</a:t>
            </a:r>
            <a:r>
              <a:rPr lang="en-US" baseline="0" dirty="0" smtClean="0"/>
              <a:t> is for presenters who feel their audience would benefit from reading writing research about writing best practices.  The documents you can choose from are on the </a:t>
            </a:r>
            <a:r>
              <a:rPr lang="en-US" baseline="0" dirty="0" err="1" smtClean="0"/>
              <a:t>ilwritingmatters</a:t>
            </a:r>
            <a:r>
              <a:rPr lang="en-US" baseline="0" dirty="0" smtClean="0"/>
              <a:t> </a:t>
            </a:r>
            <a:r>
              <a:rPr lang="en-US" baseline="0" dirty="0" err="1" smtClean="0"/>
              <a:t>webite</a:t>
            </a:r>
            <a:r>
              <a:rPr lang="en-US" baseline="0" dirty="0" smtClean="0"/>
              <a:t> homepage.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a:t>
            </a:fld>
            <a:endParaRPr lang="en-US"/>
          </a:p>
        </p:txBody>
      </p:sp>
    </p:spTree>
    <p:extLst>
      <p:ext uri="{BB962C8B-B14F-4D97-AF65-F5344CB8AC3E}">
        <p14:creationId xmlns:p14="http://schemas.microsoft.com/office/powerpoint/2010/main" val="277806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10</a:t>
            </a:fld>
            <a:endParaRPr lang="en-US"/>
          </a:p>
        </p:txBody>
      </p:sp>
    </p:spTree>
    <p:extLst>
      <p:ext uri="{BB962C8B-B14F-4D97-AF65-F5344CB8AC3E}">
        <p14:creationId xmlns:p14="http://schemas.microsoft.com/office/powerpoint/2010/main" val="18517552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smtClean="0"/>
              <a:t>It is not necessary</a:t>
            </a:r>
            <a:r>
              <a:rPr lang="en-US" sz="2000" baseline="0" dirty="0" smtClean="0"/>
              <a:t> to teach all of the patterns before writing essays.  Phyllis starts with expository (usually from topics just taught or being taught in other subjects), on to narrative, and then argumentative.</a:t>
            </a:r>
          </a:p>
          <a:p>
            <a:endParaRPr lang="en-US" sz="2000" baseline="0" dirty="0" smtClean="0"/>
          </a:p>
          <a:p>
            <a:r>
              <a:rPr lang="en-US" sz="2000" baseline="0" dirty="0" smtClean="0"/>
              <a:t>Starts by reading NUMEROUS examples of essays (appendix of CCSS)</a:t>
            </a:r>
          </a:p>
          <a:p>
            <a:r>
              <a:rPr lang="en-US" sz="2000" baseline="0" dirty="0" smtClean="0"/>
              <a:t>	20-30 essays in a range of quality</a:t>
            </a:r>
          </a:p>
          <a:p>
            <a:r>
              <a:rPr lang="en-US" sz="2000" baseline="0" dirty="0" smtClean="0"/>
              <a:t>	Re-type ,fixing all capitalization, usage, punctuation, and spelling errors and formatting them all the same so that students are focused on the focus, organization, etc.</a:t>
            </a:r>
          </a:p>
          <a:p>
            <a:r>
              <a:rPr lang="en-US" sz="2000" baseline="0" dirty="0" smtClean="0"/>
              <a:t>	Place on walls for a gallery walk so that students can mark each with a W (weak essay) or S (strong essay).  May also color code them.</a:t>
            </a:r>
          </a:p>
          <a:p>
            <a:r>
              <a:rPr lang="en-US" sz="2000" baseline="0" dirty="0" smtClean="0"/>
              <a:t>	Separate essays into two groups: strong and weak</a:t>
            </a:r>
          </a:p>
          <a:p>
            <a:r>
              <a:rPr lang="en-US" sz="2000" baseline="0" dirty="0" smtClean="0"/>
              <a:t>	Discuss the characteristics/qualities of both piles</a:t>
            </a:r>
          </a:p>
          <a:p>
            <a:r>
              <a:rPr lang="en-US" sz="2000" baseline="0" dirty="0" smtClean="0"/>
              <a:t>	Create rubrics from these</a:t>
            </a:r>
            <a:endParaRPr lang="en-US" sz="2000"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100</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101</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102</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103</a:t>
            </a:fld>
            <a:endParaRPr lang="en-US"/>
          </a:p>
        </p:txBody>
      </p:sp>
    </p:spTree>
    <p:extLst>
      <p:ext uri="{BB962C8B-B14F-4D97-AF65-F5344CB8AC3E}">
        <p14:creationId xmlns:p14="http://schemas.microsoft.com/office/powerpoint/2010/main" val="37078810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104</a:t>
            </a:fld>
            <a:endParaRPr lang="en-US"/>
          </a:p>
        </p:txBody>
      </p:sp>
    </p:spTree>
    <p:extLst>
      <p:ext uri="{BB962C8B-B14F-4D97-AF65-F5344CB8AC3E}">
        <p14:creationId xmlns:p14="http://schemas.microsoft.com/office/powerpoint/2010/main" val="1613973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spcBef>
                <a:spcPct val="20000"/>
              </a:spcBef>
              <a:buClr>
                <a:srgbClr val="93A299"/>
              </a:buClr>
              <a:buSzPct val="85000"/>
              <a:defRPr/>
            </a:pPr>
            <a:r>
              <a:rPr lang="en-US" dirty="0" smtClean="0"/>
              <a:t>The graphic on this slide is an attempt to show how all 10 writing standards play into one another.  We will look at them</a:t>
            </a:r>
            <a:r>
              <a:rPr lang="en-US" baseline="0" dirty="0" smtClean="0"/>
              <a:t> </a:t>
            </a:r>
            <a:r>
              <a:rPr lang="en-US" dirty="0" smtClean="0"/>
              <a:t>today as</a:t>
            </a:r>
            <a:r>
              <a:rPr lang="en-US" baseline="0" dirty="0" smtClean="0"/>
              <a:t> well as</a:t>
            </a:r>
            <a:r>
              <a:rPr lang="en-US" dirty="0" smtClean="0"/>
              <a:t> the role we play as teachers to teach the New Illinois Writing Standards.</a:t>
            </a:r>
          </a:p>
          <a:p>
            <a:pPr defTabSz="873161">
              <a:spcBef>
                <a:spcPct val="20000"/>
              </a:spcBef>
              <a:buClr>
                <a:srgbClr val="93A299"/>
              </a:buClr>
              <a:buSzPct val="85000"/>
              <a:defRPr/>
            </a:pP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11</a:t>
            </a:fld>
            <a:endParaRPr lang="en-US"/>
          </a:p>
        </p:txBody>
      </p:sp>
    </p:spTree>
    <p:extLst>
      <p:ext uri="{BB962C8B-B14F-4D97-AF65-F5344CB8AC3E}">
        <p14:creationId xmlns:p14="http://schemas.microsoft.com/office/powerpoint/2010/main" val="2871278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chemeClr val="tx1"/>
                </a:solidFill>
                <a:latin typeface="Arial" pitchFamily="34" charset="0"/>
                <a:ea typeface="ＭＳ Ｐゴシック" pitchFamily="34" charset="-128"/>
              </a:defRPr>
            </a:lvl1pPr>
            <a:lvl2pPr marL="749952" indent="-288443">
              <a:defRPr sz="6000" b="1">
                <a:solidFill>
                  <a:schemeClr val="tx1"/>
                </a:solidFill>
                <a:latin typeface="Arial" pitchFamily="34" charset="0"/>
                <a:ea typeface="ＭＳ Ｐゴシック" pitchFamily="34" charset="-128"/>
              </a:defRPr>
            </a:lvl2pPr>
            <a:lvl3pPr marL="1153772" indent="-230754">
              <a:defRPr sz="6000" b="1">
                <a:solidFill>
                  <a:schemeClr val="tx1"/>
                </a:solidFill>
                <a:latin typeface="Arial" pitchFamily="34" charset="0"/>
                <a:ea typeface="ＭＳ Ｐゴシック" pitchFamily="34" charset="-128"/>
              </a:defRPr>
            </a:lvl3pPr>
            <a:lvl4pPr marL="1615281" indent="-230754">
              <a:defRPr sz="6000" b="1">
                <a:solidFill>
                  <a:schemeClr val="tx1"/>
                </a:solidFill>
                <a:latin typeface="Arial" pitchFamily="34" charset="0"/>
                <a:ea typeface="ＭＳ Ｐゴシック" pitchFamily="34" charset="-128"/>
              </a:defRPr>
            </a:lvl4pPr>
            <a:lvl5pPr marL="2076791" indent="-230754">
              <a:defRPr sz="6000" b="1">
                <a:solidFill>
                  <a:schemeClr val="tx1"/>
                </a:solidFill>
                <a:latin typeface="Arial" pitchFamily="34" charset="0"/>
                <a:ea typeface="ＭＳ Ｐゴシック" pitchFamily="34" charset="-128"/>
              </a:defRPr>
            </a:lvl5pPr>
            <a:lvl6pPr marL="2538300"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99809"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61318"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922827"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fld id="{5EBB2397-CA52-48B1-8B92-D9FA4018DC58}" type="slidenum">
              <a:rPr lang="en-US" altLang="en-US" sz="1200" b="0"/>
              <a:pPr/>
              <a:t>12</a:t>
            </a:fld>
            <a:endParaRPr lang="en-US" altLang="en-US" sz="1200" b="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itchFamily="34" charset="0"/>
                <a:ea typeface="ＭＳ Ｐゴシック" pitchFamily="34" charset="-128"/>
              </a:rPr>
              <a:t>At</a:t>
            </a:r>
            <a:r>
              <a:rPr lang="en-US" altLang="en-US" baseline="0" dirty="0" smtClean="0">
                <a:latin typeface="Arial" pitchFamily="34" charset="0"/>
                <a:ea typeface="ＭＳ Ｐゴシック" pitchFamily="34" charset="-128"/>
              </a:rPr>
              <a:t> first we need to remind ourselves how students learn.  A model for success for our students comes from Fisher and Frey.</a:t>
            </a:r>
            <a:endParaRPr lang="en-US" altLang="en-US" dirty="0" smtClean="0">
              <a:latin typeface="Arial" pitchFamily="34" charset="0"/>
              <a:ea typeface="ＭＳ Ｐゴシック" pitchFamily="34" charset="-128"/>
            </a:endParaRPr>
          </a:p>
          <a:p>
            <a:pPr eaLnBrk="1" hangingPunct="1"/>
            <a:r>
              <a:rPr lang="en-US" altLang="en-US" dirty="0" smtClean="0">
                <a:latin typeface="Arial" pitchFamily="34" charset="0"/>
                <a:ea typeface="ＭＳ Ｐゴシック" pitchFamily="34" charset="-128"/>
              </a:rPr>
              <a:t>Teaching and learning anything requires a reminder on how students learn.  The Gradual Release of Responsibility model show us the 4 components necessary for success in learning.</a:t>
            </a:r>
          </a:p>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chemeClr val="tx1"/>
                </a:solidFill>
                <a:latin typeface="Arial" pitchFamily="34" charset="0"/>
                <a:ea typeface="ＭＳ Ｐゴシック" pitchFamily="34" charset="-128"/>
              </a:defRPr>
            </a:lvl1pPr>
            <a:lvl2pPr marL="749952" indent="-288443">
              <a:defRPr sz="6000" b="1">
                <a:solidFill>
                  <a:schemeClr val="tx1"/>
                </a:solidFill>
                <a:latin typeface="Arial" pitchFamily="34" charset="0"/>
                <a:ea typeface="ＭＳ Ｐゴシック" pitchFamily="34" charset="-128"/>
              </a:defRPr>
            </a:lvl2pPr>
            <a:lvl3pPr marL="1153772" indent="-230754">
              <a:defRPr sz="6000" b="1">
                <a:solidFill>
                  <a:schemeClr val="tx1"/>
                </a:solidFill>
                <a:latin typeface="Arial" pitchFamily="34" charset="0"/>
                <a:ea typeface="ＭＳ Ｐゴシック" pitchFamily="34" charset="-128"/>
              </a:defRPr>
            </a:lvl3pPr>
            <a:lvl4pPr marL="1615281" indent="-230754">
              <a:defRPr sz="6000" b="1">
                <a:solidFill>
                  <a:schemeClr val="tx1"/>
                </a:solidFill>
                <a:latin typeface="Arial" pitchFamily="34" charset="0"/>
                <a:ea typeface="ＭＳ Ｐゴシック" pitchFamily="34" charset="-128"/>
              </a:defRPr>
            </a:lvl4pPr>
            <a:lvl5pPr marL="2076791" indent="-230754">
              <a:defRPr sz="6000" b="1">
                <a:solidFill>
                  <a:schemeClr val="tx1"/>
                </a:solidFill>
                <a:latin typeface="Arial" pitchFamily="34" charset="0"/>
                <a:ea typeface="ＭＳ Ｐゴシック" pitchFamily="34" charset="-128"/>
              </a:defRPr>
            </a:lvl5pPr>
            <a:lvl6pPr marL="2538300"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99809"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61318"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922827"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fld id="{95DD5BD1-1470-4D8B-8FD3-E84AD831E272}" type="slidenum">
              <a:rPr lang="en-US" altLang="en-US" sz="1200" b="0"/>
              <a:pPr/>
              <a:t>13</a:t>
            </a:fld>
            <a:endParaRPr lang="en-US" altLang="en-US" sz="1200" b="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itchFamily="34" charset="0"/>
                <a:ea typeface="ＭＳ Ｐゴシック" pitchFamily="34" charset="-128"/>
              </a:rPr>
              <a:t>Fisher and Frey (with a humorous, but not absent in many classrooms twist) is the “Sudden Release of Responsibility”.  This framework can seem successful but it is for students who learn quickly and on their own or for those who already can do the skill.</a:t>
            </a:r>
          </a:p>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chemeClr val="tx1"/>
                </a:solidFill>
                <a:latin typeface="Arial" pitchFamily="34" charset="0"/>
                <a:ea typeface="ＭＳ Ｐゴシック" pitchFamily="34" charset="-128"/>
              </a:defRPr>
            </a:lvl1pPr>
            <a:lvl2pPr marL="749952" indent="-288443">
              <a:defRPr sz="6000" b="1">
                <a:solidFill>
                  <a:schemeClr val="tx1"/>
                </a:solidFill>
                <a:latin typeface="Arial" pitchFamily="34" charset="0"/>
                <a:ea typeface="ＭＳ Ｐゴシック" pitchFamily="34" charset="-128"/>
              </a:defRPr>
            </a:lvl2pPr>
            <a:lvl3pPr marL="1153772" indent="-230754">
              <a:defRPr sz="6000" b="1">
                <a:solidFill>
                  <a:schemeClr val="tx1"/>
                </a:solidFill>
                <a:latin typeface="Arial" pitchFamily="34" charset="0"/>
                <a:ea typeface="ＭＳ Ｐゴシック" pitchFamily="34" charset="-128"/>
              </a:defRPr>
            </a:lvl3pPr>
            <a:lvl4pPr marL="1615281" indent="-230754">
              <a:defRPr sz="6000" b="1">
                <a:solidFill>
                  <a:schemeClr val="tx1"/>
                </a:solidFill>
                <a:latin typeface="Arial" pitchFamily="34" charset="0"/>
                <a:ea typeface="ＭＳ Ｐゴシック" pitchFamily="34" charset="-128"/>
              </a:defRPr>
            </a:lvl4pPr>
            <a:lvl5pPr marL="2076791" indent="-230754">
              <a:defRPr sz="6000" b="1">
                <a:solidFill>
                  <a:schemeClr val="tx1"/>
                </a:solidFill>
                <a:latin typeface="Arial" pitchFamily="34" charset="0"/>
                <a:ea typeface="ＭＳ Ｐゴシック" pitchFamily="34" charset="-128"/>
              </a:defRPr>
            </a:lvl5pPr>
            <a:lvl6pPr marL="2538300"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99809"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61318"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922827"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fld id="{C0A5E93D-039C-4261-8344-C2F4ECF2EE6D}" type="slidenum">
              <a:rPr lang="en-US" altLang="en-US" sz="1200" b="0"/>
              <a:pPr/>
              <a:t>14</a:t>
            </a:fld>
            <a:endParaRPr lang="en-US" altLang="en-US" sz="1200" b="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itchFamily="34" charset="0"/>
                <a:ea typeface="ＭＳ Ｐゴシック" pitchFamily="34" charset="-128"/>
              </a:rPr>
              <a:t>Hopefully this version of the Gradual Release of Responsibility  is absent in classrooms – the “Do It Yourself” version.</a:t>
            </a:r>
          </a:p>
          <a:p>
            <a:pPr eaLnBrk="1" hangingPunct="1"/>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b="1">
                <a:solidFill>
                  <a:schemeClr val="tx1"/>
                </a:solidFill>
                <a:latin typeface="Arial" pitchFamily="34" charset="0"/>
                <a:ea typeface="ＭＳ Ｐゴシック" pitchFamily="34" charset="-128"/>
              </a:defRPr>
            </a:lvl1pPr>
            <a:lvl2pPr marL="749952" indent="-288443">
              <a:defRPr sz="6000" b="1">
                <a:solidFill>
                  <a:schemeClr val="tx1"/>
                </a:solidFill>
                <a:latin typeface="Arial" pitchFamily="34" charset="0"/>
                <a:ea typeface="ＭＳ Ｐゴシック" pitchFamily="34" charset="-128"/>
              </a:defRPr>
            </a:lvl2pPr>
            <a:lvl3pPr marL="1153772" indent="-230754">
              <a:defRPr sz="6000" b="1">
                <a:solidFill>
                  <a:schemeClr val="tx1"/>
                </a:solidFill>
                <a:latin typeface="Arial" pitchFamily="34" charset="0"/>
                <a:ea typeface="ＭＳ Ｐゴシック" pitchFamily="34" charset="-128"/>
              </a:defRPr>
            </a:lvl3pPr>
            <a:lvl4pPr marL="1615281" indent="-230754">
              <a:defRPr sz="6000" b="1">
                <a:solidFill>
                  <a:schemeClr val="tx1"/>
                </a:solidFill>
                <a:latin typeface="Arial" pitchFamily="34" charset="0"/>
                <a:ea typeface="ＭＳ Ｐゴシック" pitchFamily="34" charset="-128"/>
              </a:defRPr>
            </a:lvl4pPr>
            <a:lvl5pPr marL="2076791" indent="-230754">
              <a:defRPr sz="6000" b="1">
                <a:solidFill>
                  <a:schemeClr val="tx1"/>
                </a:solidFill>
                <a:latin typeface="Arial" pitchFamily="34" charset="0"/>
                <a:ea typeface="ＭＳ Ｐゴシック" pitchFamily="34" charset="-128"/>
              </a:defRPr>
            </a:lvl5pPr>
            <a:lvl6pPr marL="2538300"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99809"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61318"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922827" indent="-230754"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fld id="{409CD0B4-8375-4D3C-87A9-0D2E26890514}" type="slidenum">
              <a:rPr lang="en-US" altLang="en-US" sz="1200" b="0"/>
              <a:pPr/>
              <a:t>15</a:t>
            </a:fld>
            <a:endParaRPr lang="en-US" altLang="en-US" sz="1200" b="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itchFamily="34" charset="0"/>
                <a:ea typeface="ＭＳ Ｐゴシック" pitchFamily="34" charset="-128"/>
              </a:rPr>
              <a:t>The collaborative</a:t>
            </a:r>
            <a:r>
              <a:rPr lang="en-US" altLang="en-US" baseline="0" dirty="0" smtClean="0">
                <a:latin typeface="Arial" pitchFamily="34" charset="0"/>
                <a:ea typeface="ＭＳ Ｐゴシック" pitchFamily="34" charset="-128"/>
              </a:rPr>
              <a:t> portion of this model is essential and an added piece that many classrooms need to focus on.  Collaboration means practicing the skills somewhat with just the support of peers and releasing the support of the teacher.  Independent practice means watching the students practice it still under the watch of the teacher prior to assigning a task completely on their own at home.  </a:t>
            </a:r>
          </a:p>
          <a:p>
            <a:pPr eaLnBrk="1" hangingPunct="1"/>
            <a:endParaRPr lang="en-US" altLang="en-US" baseline="0" dirty="0" smtClean="0">
              <a:latin typeface="Arial" pitchFamily="34" charset="0"/>
              <a:ea typeface="ＭＳ Ｐゴシック" pitchFamily="34" charset="-128"/>
            </a:endParaRPr>
          </a:p>
          <a:p>
            <a:pPr eaLnBrk="1" hangingPunct="1"/>
            <a:r>
              <a:rPr lang="en-US" altLang="en-US" baseline="0" dirty="0" smtClean="0">
                <a:latin typeface="Arial" pitchFamily="34" charset="0"/>
                <a:ea typeface="ＭＳ Ｐゴシック" pitchFamily="34" charset="-128"/>
              </a:rPr>
              <a:t>For example, we watched this in a restaurant work beautifully as a training model recently.  4 personnel from the restaurant were engaged in an activity for training.  A waitress learned her craft by watching how to wait on a table modeled, then had someone instruct her as she assisted waiting on two others.  Next, she waited on them herself while the couple gave her feedback and finally, she came back and completed the rest of the “waiting” on her own while being watched by the manager.  He coached her and supported her the entire time while everyone was able to give feedback and she was able to ask questions.  Huge investment of time but she was far more skilled than had she just been sent out and the worker couple had an opportunity to sample the food they would be serving in the future.</a:t>
            </a:r>
          </a:p>
          <a:p>
            <a:pPr eaLnBrk="1" hangingPunct="1"/>
            <a:endParaRPr lang="en-US" altLang="en-US" baseline="0" dirty="0" smtClean="0">
              <a:latin typeface="Arial" pitchFamily="34" charset="0"/>
              <a:ea typeface="ＭＳ Ｐゴシック" pitchFamily="34" charset="-128"/>
            </a:endParaRPr>
          </a:p>
          <a:p>
            <a:pPr eaLnBrk="1" hangingPunct="1"/>
            <a:r>
              <a:rPr lang="en-US" altLang="en-US" dirty="0" smtClean="0">
                <a:latin typeface="Arial" pitchFamily="34" charset="0"/>
                <a:ea typeface="ＭＳ Ｐゴシック" pitchFamily="34" charset="-128"/>
              </a:rPr>
              <a:t>Have participants look at the structure of the GRR.  Have</a:t>
            </a:r>
            <a:r>
              <a:rPr lang="en-US" altLang="en-US" baseline="0" dirty="0" smtClean="0">
                <a:latin typeface="Arial" pitchFamily="34" charset="0"/>
                <a:ea typeface="ＭＳ Ｐゴシック" pitchFamily="34" charset="-128"/>
              </a:rPr>
              <a:t> them turn and talk about which area may need improving in their classrooms.  Share out.</a:t>
            </a:r>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16</a:t>
            </a:fld>
            <a:endParaRPr lang="en-US"/>
          </a:p>
        </p:txBody>
      </p:sp>
    </p:spTree>
    <p:extLst>
      <p:ext uri="{BB962C8B-B14F-4D97-AF65-F5344CB8AC3E}">
        <p14:creationId xmlns:p14="http://schemas.microsoft.com/office/powerpoint/2010/main" val="267667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K-5</a:t>
            </a:r>
            <a:r>
              <a:rPr lang="en-US" baseline="0" dirty="0" smtClean="0"/>
              <a:t> classrooms, students need a great deal of teacher modeling and guidance which is called for in the standards.   Which part of the Model for Student Success chart is shared writing?  Answer:  We Do It</a:t>
            </a:r>
          </a:p>
          <a:p>
            <a:endParaRPr lang="en-US" baseline="0" dirty="0" smtClean="0"/>
          </a:p>
          <a:p>
            <a:r>
              <a:rPr lang="en-US" dirty="0" smtClean="0"/>
              <a:t>An additional handout “Must</a:t>
            </a:r>
            <a:r>
              <a:rPr lang="en-US" baseline="0" dirty="0" smtClean="0"/>
              <a:t> Know Tips for Shared Writing”</a:t>
            </a:r>
            <a:r>
              <a:rPr lang="en-US" dirty="0" smtClean="0"/>
              <a:t> from</a:t>
            </a:r>
            <a:r>
              <a:rPr lang="en-US" baseline="0" dirty="0" smtClean="0"/>
              <a:t> </a:t>
            </a:r>
            <a:r>
              <a:rPr lang="en-US" baseline="0" dirty="0" err="1" smtClean="0"/>
              <a:t>Regie</a:t>
            </a:r>
            <a:r>
              <a:rPr lang="en-US" baseline="0" dirty="0" smtClean="0"/>
              <a:t> </a:t>
            </a:r>
            <a:r>
              <a:rPr lang="en-US" baseline="0" dirty="0" err="1" smtClean="0"/>
              <a:t>Routman</a:t>
            </a:r>
            <a:r>
              <a:rPr lang="en-US" baseline="0" dirty="0" smtClean="0"/>
              <a:t> can be accessed here:</a:t>
            </a:r>
            <a:endParaRPr lang="en-US" dirty="0" smtClean="0"/>
          </a:p>
          <a:p>
            <a:r>
              <a:rPr lang="en-US" dirty="0" smtClean="0"/>
              <a:t>http://www.regieroutman.org/files/6713/7842/4352/Tps_for_shared_writing.pdf</a:t>
            </a:r>
          </a:p>
          <a:p>
            <a:endParaRPr lang="en-US" dirty="0" smtClean="0"/>
          </a:p>
          <a:p>
            <a:endParaRPr lang="en-US"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17</a:t>
            </a:fld>
            <a:endParaRPr lang="en-US"/>
          </a:p>
        </p:txBody>
      </p:sp>
    </p:spTree>
    <p:extLst>
      <p:ext uri="{BB962C8B-B14F-4D97-AF65-F5344CB8AC3E}">
        <p14:creationId xmlns:p14="http://schemas.microsoft.com/office/powerpoint/2010/main" val="314933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many</a:t>
            </a:r>
            <a:r>
              <a:rPr lang="en-US" baseline="0" dirty="0" smtClean="0"/>
              <a:t> students can be successful as writers of different genres, writing teachers need to make sure that they (as well as the students), understand the language of the standards.  Students need opportunities to watch their teachers model various components of the writing expected and to look at other texts written in the same genre.  Teachers should provide students graphic organizers or frames to offer support for structure and as a tool for collecting notes.  </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D7721094-B84F-A645-9200-6AE5FEAFF06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6100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 introduction</a:t>
            </a:r>
            <a:r>
              <a:rPr lang="en-US" baseline="0" dirty="0" smtClean="0"/>
              <a:t> to the </a:t>
            </a:r>
            <a:r>
              <a:rPr lang="en-US" baseline="0" smtClean="0"/>
              <a:t>Sentence Patterns </a:t>
            </a:r>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19</a:t>
            </a:fld>
            <a:endParaRPr lang="en-US"/>
          </a:p>
        </p:txBody>
      </p:sp>
    </p:spTree>
    <p:extLst>
      <p:ext uri="{BB962C8B-B14F-4D97-AF65-F5344CB8AC3E}">
        <p14:creationId xmlns:p14="http://schemas.microsoft.com/office/powerpoint/2010/main" val="238816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a:t>
            </a:fld>
            <a:endParaRPr lang="en-US"/>
          </a:p>
        </p:txBody>
      </p:sp>
    </p:spTree>
    <p:extLst>
      <p:ext uri="{BB962C8B-B14F-4D97-AF65-F5344CB8AC3E}">
        <p14:creationId xmlns:p14="http://schemas.microsoft.com/office/powerpoint/2010/main" val="1041348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 introduction</a:t>
            </a:r>
            <a:r>
              <a:rPr lang="en-US" baseline="0" dirty="0" smtClean="0"/>
              <a:t> to the </a:t>
            </a:r>
            <a:r>
              <a:rPr lang="en-US" baseline="0" smtClean="0"/>
              <a:t>Sentence Patterns </a:t>
            </a:r>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20</a:t>
            </a:fld>
            <a:endParaRPr lang="en-US"/>
          </a:p>
        </p:txBody>
      </p:sp>
    </p:spTree>
    <p:extLst>
      <p:ext uri="{BB962C8B-B14F-4D97-AF65-F5344CB8AC3E}">
        <p14:creationId xmlns:p14="http://schemas.microsoft.com/office/powerpoint/2010/main" val="238816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need to not only know the definition of</a:t>
            </a:r>
            <a:r>
              <a:rPr lang="en-US" baseline="0" dirty="0" smtClean="0"/>
              <a:t> nouns and verbs and be able to recognize them (lowest levels on Bloom’s taxonomy), they need to be able to discuss and manipulate them in order to fully understand the first two, most basic patterns: noun-verb (S-V) and noun-verb-noun (S-V-DO).  Once students have a good grasp on these two patterns, they will be able to more easily understand the following patterns.</a:t>
            </a:r>
          </a:p>
          <a:p>
            <a:endParaRPr lang="en-US" baseline="0" dirty="0" smtClean="0"/>
          </a:p>
          <a:p>
            <a:r>
              <a:rPr lang="en-US" baseline="0" dirty="0" smtClean="0"/>
              <a:t>The following activities are going to seem ridiculously easy, but they help build the foundations of the sentence patterns.  Believe me, I have tied teaching the patterns with and without these activities; it is a MUCH easier process for the students if you use several of these activities, revisiting them throughout the year.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21</a:t>
            </a:fld>
            <a:endParaRPr lang="en-US"/>
          </a:p>
        </p:txBody>
      </p:sp>
    </p:spTree>
    <p:extLst>
      <p:ext uri="{BB962C8B-B14F-4D97-AF65-F5344CB8AC3E}">
        <p14:creationId xmlns:p14="http://schemas.microsoft.com/office/powerpoint/2010/main" val="2266273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not try to use them all; choose the ones that you feel will make the best connections for your students.  I use floodlight/flashlight, Specific Noun Word Banks, Mundane Sentences, and Sentence Slam (usually the favorite).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22</a:t>
            </a:fld>
            <a:endParaRPr lang="en-US"/>
          </a:p>
        </p:txBody>
      </p:sp>
    </p:spTree>
    <p:extLst>
      <p:ext uri="{BB962C8B-B14F-4D97-AF65-F5344CB8AC3E}">
        <p14:creationId xmlns:p14="http://schemas.microsoft.com/office/powerpoint/2010/main" val="1686653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23</a:t>
            </a:fld>
            <a:endParaRPr lang="en-US"/>
          </a:p>
        </p:txBody>
      </p:sp>
    </p:spTree>
    <p:extLst>
      <p:ext uri="{BB962C8B-B14F-4D97-AF65-F5344CB8AC3E}">
        <p14:creationId xmlns:p14="http://schemas.microsoft.com/office/powerpoint/2010/main" val="39215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24</a:t>
            </a:fld>
            <a:endParaRPr lang="en-US"/>
          </a:p>
        </p:txBody>
      </p:sp>
    </p:spTree>
    <p:extLst>
      <p:ext uri="{BB962C8B-B14F-4D97-AF65-F5344CB8AC3E}">
        <p14:creationId xmlns:p14="http://schemas.microsoft.com/office/powerpoint/2010/main" val="1902035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25</a:t>
            </a:fld>
            <a:endParaRPr lang="en-US"/>
          </a:p>
        </p:txBody>
      </p:sp>
    </p:spTree>
    <p:extLst>
      <p:ext uri="{BB962C8B-B14F-4D97-AF65-F5344CB8AC3E}">
        <p14:creationId xmlns:p14="http://schemas.microsoft.com/office/powerpoint/2010/main" val="2047449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26</a:t>
            </a:fld>
            <a:endParaRPr lang="en-US"/>
          </a:p>
        </p:txBody>
      </p:sp>
    </p:spTree>
    <p:extLst>
      <p:ext uri="{BB962C8B-B14F-4D97-AF65-F5344CB8AC3E}">
        <p14:creationId xmlns:p14="http://schemas.microsoft.com/office/powerpoint/2010/main" val="2322165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27</a:t>
            </a:fld>
            <a:endParaRPr lang="en-US"/>
          </a:p>
        </p:txBody>
      </p:sp>
    </p:spTree>
    <p:extLst>
      <p:ext uri="{BB962C8B-B14F-4D97-AF65-F5344CB8AC3E}">
        <p14:creationId xmlns:p14="http://schemas.microsoft.com/office/powerpoint/2010/main" val="2660890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28</a:t>
            </a:fld>
            <a:endParaRPr lang="en-US"/>
          </a:p>
        </p:txBody>
      </p:sp>
    </p:spTree>
    <p:extLst>
      <p:ext uri="{BB962C8B-B14F-4D97-AF65-F5344CB8AC3E}">
        <p14:creationId xmlns:p14="http://schemas.microsoft.com/office/powerpoint/2010/main" val="4139640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29</a:t>
            </a:fld>
            <a:endParaRPr lang="en-US"/>
          </a:p>
        </p:txBody>
      </p:sp>
    </p:spTree>
    <p:extLst>
      <p:ext uri="{BB962C8B-B14F-4D97-AF65-F5344CB8AC3E}">
        <p14:creationId xmlns:p14="http://schemas.microsoft.com/office/powerpoint/2010/main" val="225908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outline of the agenda.  The additional components can be deleted</a:t>
            </a:r>
            <a:r>
              <a:rPr lang="en-US" baseline="0" dirty="0" smtClean="0"/>
              <a:t> based on the presenters discretion.</a:t>
            </a:r>
          </a:p>
          <a:p>
            <a:endParaRPr lang="en-US" baseline="0" dirty="0" smtClean="0"/>
          </a:p>
          <a:p>
            <a:r>
              <a:rPr lang="en-US" baseline="0" dirty="0" smtClean="0"/>
              <a:t>Amazon, Barnes and Noble, and Corwin (publisher) $36.95</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a:t>
            </a:fld>
            <a:endParaRPr lang="en-US"/>
          </a:p>
        </p:txBody>
      </p:sp>
    </p:spTree>
    <p:extLst>
      <p:ext uri="{BB962C8B-B14F-4D97-AF65-F5344CB8AC3E}">
        <p14:creationId xmlns:p14="http://schemas.microsoft.com/office/powerpoint/2010/main" val="2461137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30</a:t>
            </a:fld>
            <a:endParaRPr lang="en-US"/>
          </a:p>
        </p:txBody>
      </p:sp>
    </p:spTree>
    <p:extLst>
      <p:ext uri="{BB962C8B-B14F-4D97-AF65-F5344CB8AC3E}">
        <p14:creationId xmlns:p14="http://schemas.microsoft.com/office/powerpoint/2010/main" val="2660266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bulletin boards to activities to strengthen students’ knowledge and understanding of verbs</a:t>
            </a:r>
          </a:p>
          <a:p>
            <a:r>
              <a:rPr lang="en-US" dirty="0" smtClean="0"/>
              <a:t>Different slide for each activity</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31</a:t>
            </a:fld>
            <a:endParaRPr lang="en-US"/>
          </a:p>
        </p:txBody>
      </p:sp>
    </p:spTree>
    <p:extLst>
      <p:ext uri="{BB962C8B-B14F-4D97-AF65-F5344CB8AC3E}">
        <p14:creationId xmlns:p14="http://schemas.microsoft.com/office/powerpoint/2010/main" val="1601694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32</a:t>
            </a:fld>
            <a:endParaRPr lang="en-US"/>
          </a:p>
        </p:txBody>
      </p:sp>
    </p:spTree>
    <p:extLst>
      <p:ext uri="{BB962C8B-B14F-4D97-AF65-F5344CB8AC3E}">
        <p14:creationId xmlns:p14="http://schemas.microsoft.com/office/powerpoint/2010/main" val="2468012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33</a:t>
            </a:fld>
            <a:endParaRPr lang="en-US"/>
          </a:p>
        </p:txBody>
      </p:sp>
    </p:spTree>
    <p:extLst>
      <p:ext uri="{BB962C8B-B14F-4D97-AF65-F5344CB8AC3E}">
        <p14:creationId xmlns:p14="http://schemas.microsoft.com/office/powerpoint/2010/main" val="661095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34</a:t>
            </a:fld>
            <a:endParaRPr lang="en-US"/>
          </a:p>
        </p:txBody>
      </p:sp>
    </p:spTree>
    <p:extLst>
      <p:ext uri="{BB962C8B-B14F-4D97-AF65-F5344CB8AC3E}">
        <p14:creationId xmlns:p14="http://schemas.microsoft.com/office/powerpoint/2010/main" val="3479536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35</a:t>
            </a:fld>
            <a:endParaRPr lang="en-US"/>
          </a:p>
        </p:txBody>
      </p:sp>
    </p:spTree>
    <p:extLst>
      <p:ext uri="{BB962C8B-B14F-4D97-AF65-F5344CB8AC3E}">
        <p14:creationId xmlns:p14="http://schemas.microsoft.com/office/powerpoint/2010/main" val="1800392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of the activities you choose to use with your students should be</a:t>
            </a:r>
            <a:r>
              <a:rPr lang="en-US" baseline="0" dirty="0" smtClean="0"/>
              <a:t> done when teaching the patterns for that part of speech.</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36</a:t>
            </a:fld>
            <a:endParaRPr lang="en-US"/>
          </a:p>
        </p:txBody>
      </p:sp>
    </p:spTree>
    <p:extLst>
      <p:ext uri="{BB962C8B-B14F-4D97-AF65-F5344CB8AC3E}">
        <p14:creationId xmlns:p14="http://schemas.microsoft.com/office/powerpoint/2010/main" val="1011115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37</a:t>
            </a:fld>
            <a:endParaRPr lang="en-US"/>
          </a:p>
        </p:txBody>
      </p:sp>
    </p:spTree>
    <p:extLst>
      <p:ext uri="{BB962C8B-B14F-4D97-AF65-F5344CB8AC3E}">
        <p14:creationId xmlns:p14="http://schemas.microsoft.com/office/powerpoint/2010/main" val="4292644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38</a:t>
            </a:fld>
            <a:endParaRPr lang="en-US"/>
          </a:p>
        </p:txBody>
      </p:sp>
    </p:spTree>
    <p:extLst>
      <p:ext uri="{BB962C8B-B14F-4D97-AF65-F5344CB8AC3E}">
        <p14:creationId xmlns:p14="http://schemas.microsoft.com/office/powerpoint/2010/main" val="784887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39</a:t>
            </a:fld>
            <a:endParaRPr lang="en-US"/>
          </a:p>
        </p:txBody>
      </p:sp>
    </p:spTree>
    <p:extLst>
      <p:ext uri="{BB962C8B-B14F-4D97-AF65-F5344CB8AC3E}">
        <p14:creationId xmlns:p14="http://schemas.microsoft.com/office/powerpoint/2010/main" val="363142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ISBE ELA Content Specialists</a:t>
            </a:r>
            <a:r>
              <a:rPr lang="en-US" altLang="en-US" baseline="0" dirty="0" smtClean="0"/>
              <a:t> have developed the Writing Matters website.  </a:t>
            </a:r>
            <a:endParaRPr lang="en-US" altLang="en-US" dirty="0" smtClean="0"/>
          </a:p>
          <a:p>
            <a:r>
              <a:rPr lang="en-US" altLang="en-US" dirty="0" smtClean="0"/>
              <a:t>The philosophy</a:t>
            </a:r>
            <a:r>
              <a:rPr lang="en-US" altLang="en-US" baseline="0" dirty="0" smtClean="0"/>
              <a:t> behind this website creation was to assist educators in finding resources and strategies for implementing the new Illinois writing standards.  The site should be the first thing participants should go through if they are attending a session.  If possible, participants could be asked to go through the site prior to the training.  If not, plan 30 minutes to go through the site together.  </a:t>
            </a:r>
          </a:p>
        </p:txBody>
      </p:sp>
      <p:sp>
        <p:nvSpPr>
          <p:cNvPr id="1146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8504" indent="-280194" eaLnBrk="0" hangingPunct="0">
              <a:spcBef>
                <a:spcPct val="30000"/>
              </a:spcBef>
              <a:defRPr sz="1200">
                <a:solidFill>
                  <a:schemeClr val="tx1"/>
                </a:solidFill>
                <a:latin typeface="Calibri" pitchFamily="34" charset="0"/>
              </a:defRPr>
            </a:lvl2pPr>
            <a:lvl3pPr marL="1120775" indent="-224155" eaLnBrk="0" hangingPunct="0">
              <a:spcBef>
                <a:spcPct val="30000"/>
              </a:spcBef>
              <a:defRPr sz="1200">
                <a:solidFill>
                  <a:schemeClr val="tx1"/>
                </a:solidFill>
                <a:latin typeface="Calibri" pitchFamily="34" charset="0"/>
              </a:defRPr>
            </a:lvl3pPr>
            <a:lvl4pPr marL="1569084" indent="-224155" eaLnBrk="0" hangingPunct="0">
              <a:spcBef>
                <a:spcPct val="30000"/>
              </a:spcBef>
              <a:defRPr sz="1200">
                <a:solidFill>
                  <a:schemeClr val="tx1"/>
                </a:solidFill>
                <a:latin typeface="Calibri" pitchFamily="34" charset="0"/>
              </a:defRPr>
            </a:lvl4pPr>
            <a:lvl5pPr marL="2017394" indent="-224155" eaLnBrk="0" hangingPunct="0">
              <a:spcBef>
                <a:spcPct val="30000"/>
              </a:spcBef>
              <a:defRPr sz="1200">
                <a:solidFill>
                  <a:schemeClr val="tx1"/>
                </a:solidFill>
                <a:latin typeface="Calibri" pitchFamily="34" charset="0"/>
              </a:defRPr>
            </a:lvl5pPr>
            <a:lvl6pPr marL="2465704" indent="-224155" eaLnBrk="0" fontAlgn="base" hangingPunct="0">
              <a:spcBef>
                <a:spcPct val="30000"/>
              </a:spcBef>
              <a:spcAft>
                <a:spcPct val="0"/>
              </a:spcAft>
              <a:defRPr sz="1200">
                <a:solidFill>
                  <a:schemeClr val="tx1"/>
                </a:solidFill>
                <a:latin typeface="Calibri" pitchFamily="34" charset="0"/>
              </a:defRPr>
            </a:lvl6pPr>
            <a:lvl7pPr marL="2914015" indent="-224155" eaLnBrk="0" fontAlgn="base" hangingPunct="0">
              <a:spcBef>
                <a:spcPct val="30000"/>
              </a:spcBef>
              <a:spcAft>
                <a:spcPct val="0"/>
              </a:spcAft>
              <a:defRPr sz="1200">
                <a:solidFill>
                  <a:schemeClr val="tx1"/>
                </a:solidFill>
                <a:latin typeface="Calibri" pitchFamily="34" charset="0"/>
              </a:defRPr>
            </a:lvl7pPr>
            <a:lvl8pPr marL="3362324" indent="-224155" eaLnBrk="0" fontAlgn="base" hangingPunct="0">
              <a:spcBef>
                <a:spcPct val="30000"/>
              </a:spcBef>
              <a:spcAft>
                <a:spcPct val="0"/>
              </a:spcAft>
              <a:defRPr sz="1200">
                <a:solidFill>
                  <a:schemeClr val="tx1"/>
                </a:solidFill>
                <a:latin typeface="Calibri" pitchFamily="34" charset="0"/>
              </a:defRPr>
            </a:lvl8pPr>
            <a:lvl9pPr marL="3810634" indent="-22415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smtClean="0">
                <a:solidFill>
                  <a:prstClr val="black"/>
                </a:solidFill>
                <a:latin typeface="Arial" pitchFamily="34" charset="0"/>
              </a:rPr>
              <a:t>Content contained is licensed under a Creative Commons Attribution-ShareAlike 3.0 Unported License</a:t>
            </a:r>
          </a:p>
        </p:txBody>
      </p:sp>
      <p:sp>
        <p:nvSpPr>
          <p:cNvPr id="1146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8504" indent="-280194" eaLnBrk="0" hangingPunct="0">
              <a:spcBef>
                <a:spcPct val="30000"/>
              </a:spcBef>
              <a:defRPr sz="1200">
                <a:solidFill>
                  <a:schemeClr val="tx1"/>
                </a:solidFill>
                <a:latin typeface="Calibri" pitchFamily="34" charset="0"/>
              </a:defRPr>
            </a:lvl2pPr>
            <a:lvl3pPr marL="1120775" indent="-224155" eaLnBrk="0" hangingPunct="0">
              <a:spcBef>
                <a:spcPct val="30000"/>
              </a:spcBef>
              <a:defRPr sz="1200">
                <a:solidFill>
                  <a:schemeClr val="tx1"/>
                </a:solidFill>
                <a:latin typeface="Calibri" pitchFamily="34" charset="0"/>
              </a:defRPr>
            </a:lvl3pPr>
            <a:lvl4pPr marL="1569084" indent="-224155" eaLnBrk="0" hangingPunct="0">
              <a:spcBef>
                <a:spcPct val="30000"/>
              </a:spcBef>
              <a:defRPr sz="1200">
                <a:solidFill>
                  <a:schemeClr val="tx1"/>
                </a:solidFill>
                <a:latin typeface="Calibri" pitchFamily="34" charset="0"/>
              </a:defRPr>
            </a:lvl4pPr>
            <a:lvl5pPr marL="2017394" indent="-224155" eaLnBrk="0" hangingPunct="0">
              <a:spcBef>
                <a:spcPct val="30000"/>
              </a:spcBef>
              <a:defRPr sz="1200">
                <a:solidFill>
                  <a:schemeClr val="tx1"/>
                </a:solidFill>
                <a:latin typeface="Calibri" pitchFamily="34" charset="0"/>
              </a:defRPr>
            </a:lvl5pPr>
            <a:lvl6pPr marL="2465704" indent="-224155" eaLnBrk="0" fontAlgn="base" hangingPunct="0">
              <a:spcBef>
                <a:spcPct val="30000"/>
              </a:spcBef>
              <a:spcAft>
                <a:spcPct val="0"/>
              </a:spcAft>
              <a:defRPr sz="1200">
                <a:solidFill>
                  <a:schemeClr val="tx1"/>
                </a:solidFill>
                <a:latin typeface="Calibri" pitchFamily="34" charset="0"/>
              </a:defRPr>
            </a:lvl6pPr>
            <a:lvl7pPr marL="2914015" indent="-224155" eaLnBrk="0" fontAlgn="base" hangingPunct="0">
              <a:spcBef>
                <a:spcPct val="30000"/>
              </a:spcBef>
              <a:spcAft>
                <a:spcPct val="0"/>
              </a:spcAft>
              <a:defRPr sz="1200">
                <a:solidFill>
                  <a:schemeClr val="tx1"/>
                </a:solidFill>
                <a:latin typeface="Calibri" pitchFamily="34" charset="0"/>
              </a:defRPr>
            </a:lvl7pPr>
            <a:lvl8pPr marL="3362324" indent="-224155" eaLnBrk="0" fontAlgn="base" hangingPunct="0">
              <a:spcBef>
                <a:spcPct val="30000"/>
              </a:spcBef>
              <a:spcAft>
                <a:spcPct val="0"/>
              </a:spcAft>
              <a:defRPr sz="1200">
                <a:solidFill>
                  <a:schemeClr val="tx1"/>
                </a:solidFill>
                <a:latin typeface="Calibri" pitchFamily="34" charset="0"/>
              </a:defRPr>
            </a:lvl8pPr>
            <a:lvl9pPr marL="3810634" indent="-22415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E2DF47-7DCC-4224-9983-9011709DA0FC}" type="slidenum">
              <a:rPr lang="en-US" altLang="en-US" smtClean="0">
                <a:solidFill>
                  <a:prstClr val="black"/>
                </a:solidFill>
                <a:latin typeface="Arial" pitchFamily="34" charset="0"/>
              </a:rPr>
              <a:pPr eaLnBrk="1" hangingPunct="1">
                <a:spcBef>
                  <a:spcPct val="0"/>
                </a:spcBef>
              </a:pPr>
              <a:t>4</a:t>
            </a:fld>
            <a:endParaRPr lang="en-US" altLang="en-US" smtClean="0">
              <a:solidFill>
                <a:prstClr val="black"/>
              </a:solidFill>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40</a:t>
            </a:fld>
            <a:endParaRPr lang="en-US"/>
          </a:p>
        </p:txBody>
      </p:sp>
    </p:spTree>
    <p:extLst>
      <p:ext uri="{BB962C8B-B14F-4D97-AF65-F5344CB8AC3E}">
        <p14:creationId xmlns:p14="http://schemas.microsoft.com/office/powerpoint/2010/main" val="2527570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41</a:t>
            </a:fld>
            <a:endParaRPr lang="en-US"/>
          </a:p>
        </p:txBody>
      </p:sp>
    </p:spTree>
    <p:extLst>
      <p:ext uri="{BB962C8B-B14F-4D97-AF65-F5344CB8AC3E}">
        <p14:creationId xmlns:p14="http://schemas.microsoft.com/office/powerpoint/2010/main" val="2527570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42</a:t>
            </a:fld>
            <a:endParaRPr lang="en-US"/>
          </a:p>
        </p:txBody>
      </p:sp>
    </p:spTree>
    <p:extLst>
      <p:ext uri="{BB962C8B-B14F-4D97-AF65-F5344CB8AC3E}">
        <p14:creationId xmlns:p14="http://schemas.microsoft.com/office/powerpoint/2010/main" val="2898776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43</a:t>
            </a:fld>
            <a:endParaRPr lang="en-US"/>
          </a:p>
        </p:txBody>
      </p:sp>
    </p:spTree>
    <p:extLst>
      <p:ext uri="{BB962C8B-B14F-4D97-AF65-F5344CB8AC3E}">
        <p14:creationId xmlns:p14="http://schemas.microsoft.com/office/powerpoint/2010/main" val="236992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44</a:t>
            </a:fld>
            <a:endParaRPr lang="en-US"/>
          </a:p>
        </p:txBody>
      </p:sp>
    </p:spTree>
    <p:extLst>
      <p:ext uri="{BB962C8B-B14F-4D97-AF65-F5344CB8AC3E}">
        <p14:creationId xmlns:p14="http://schemas.microsoft.com/office/powerpoint/2010/main" val="23979768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45</a:t>
            </a:fld>
            <a:endParaRPr lang="en-US"/>
          </a:p>
        </p:txBody>
      </p:sp>
    </p:spTree>
    <p:extLst>
      <p:ext uri="{BB962C8B-B14F-4D97-AF65-F5344CB8AC3E}">
        <p14:creationId xmlns:p14="http://schemas.microsoft.com/office/powerpoint/2010/main" val="4013672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46</a:t>
            </a:fld>
            <a:endParaRPr lang="en-US"/>
          </a:p>
        </p:txBody>
      </p:sp>
    </p:spTree>
    <p:extLst>
      <p:ext uri="{BB962C8B-B14F-4D97-AF65-F5344CB8AC3E}">
        <p14:creationId xmlns:p14="http://schemas.microsoft.com/office/powerpoint/2010/main" val="2493178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47</a:t>
            </a:fld>
            <a:endParaRPr lang="en-US"/>
          </a:p>
        </p:txBody>
      </p:sp>
    </p:spTree>
    <p:extLst>
      <p:ext uri="{BB962C8B-B14F-4D97-AF65-F5344CB8AC3E}">
        <p14:creationId xmlns:p14="http://schemas.microsoft.com/office/powerpoint/2010/main" val="2520760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48</a:t>
            </a:fld>
            <a:endParaRPr lang="en-US"/>
          </a:p>
        </p:txBody>
      </p:sp>
    </p:spTree>
    <p:extLst>
      <p:ext uri="{BB962C8B-B14F-4D97-AF65-F5344CB8AC3E}">
        <p14:creationId xmlns:p14="http://schemas.microsoft.com/office/powerpoint/2010/main" val="938804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49</a:t>
            </a:fld>
            <a:endParaRPr lang="en-US"/>
          </a:p>
        </p:txBody>
      </p:sp>
    </p:spTree>
    <p:extLst>
      <p:ext uri="{BB962C8B-B14F-4D97-AF65-F5344CB8AC3E}">
        <p14:creationId xmlns:p14="http://schemas.microsoft.com/office/powerpoint/2010/main" val="329757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a:t>
            </a:fld>
            <a:endParaRPr lang="en-US"/>
          </a:p>
        </p:txBody>
      </p:sp>
    </p:spTree>
    <p:extLst>
      <p:ext uri="{BB962C8B-B14F-4D97-AF65-F5344CB8AC3E}">
        <p14:creationId xmlns:p14="http://schemas.microsoft.com/office/powerpoint/2010/main" val="312922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50</a:t>
            </a:fld>
            <a:endParaRPr lang="en-US"/>
          </a:p>
        </p:txBody>
      </p:sp>
    </p:spTree>
    <p:extLst>
      <p:ext uri="{BB962C8B-B14F-4D97-AF65-F5344CB8AC3E}">
        <p14:creationId xmlns:p14="http://schemas.microsoft.com/office/powerpoint/2010/main" val="851761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51</a:t>
            </a:fld>
            <a:endParaRPr lang="en-US"/>
          </a:p>
        </p:txBody>
      </p:sp>
    </p:spTree>
    <p:extLst>
      <p:ext uri="{BB962C8B-B14F-4D97-AF65-F5344CB8AC3E}">
        <p14:creationId xmlns:p14="http://schemas.microsoft.com/office/powerpoint/2010/main" val="894809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52</a:t>
            </a:fld>
            <a:endParaRPr lang="en-US"/>
          </a:p>
        </p:txBody>
      </p:sp>
    </p:spTree>
    <p:extLst>
      <p:ext uri="{BB962C8B-B14F-4D97-AF65-F5344CB8AC3E}">
        <p14:creationId xmlns:p14="http://schemas.microsoft.com/office/powerpoint/2010/main" val="373881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53</a:t>
            </a:fld>
            <a:endParaRPr lang="en-US"/>
          </a:p>
        </p:txBody>
      </p:sp>
    </p:spTree>
    <p:extLst>
      <p:ext uri="{BB962C8B-B14F-4D97-AF65-F5344CB8AC3E}">
        <p14:creationId xmlns:p14="http://schemas.microsoft.com/office/powerpoint/2010/main" val="3023694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54</a:t>
            </a:fld>
            <a:endParaRPr lang="en-US"/>
          </a:p>
        </p:txBody>
      </p:sp>
    </p:spTree>
    <p:extLst>
      <p:ext uri="{BB962C8B-B14F-4D97-AF65-F5344CB8AC3E}">
        <p14:creationId xmlns:p14="http://schemas.microsoft.com/office/powerpoint/2010/main" val="457296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55</a:t>
            </a:fld>
            <a:endParaRPr lang="en-US"/>
          </a:p>
        </p:txBody>
      </p:sp>
    </p:spTree>
    <p:extLst>
      <p:ext uri="{BB962C8B-B14F-4D97-AF65-F5344CB8AC3E}">
        <p14:creationId xmlns:p14="http://schemas.microsoft.com/office/powerpoint/2010/main" val="2973232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56</a:t>
            </a:fld>
            <a:endParaRPr lang="en-US"/>
          </a:p>
        </p:txBody>
      </p:sp>
    </p:spTree>
    <p:extLst>
      <p:ext uri="{BB962C8B-B14F-4D97-AF65-F5344CB8AC3E}">
        <p14:creationId xmlns:p14="http://schemas.microsoft.com/office/powerpoint/2010/main" val="26299106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57</a:t>
            </a:fld>
            <a:endParaRPr lang="en-US"/>
          </a:p>
        </p:txBody>
      </p:sp>
    </p:spTree>
    <p:extLst>
      <p:ext uri="{BB962C8B-B14F-4D97-AF65-F5344CB8AC3E}">
        <p14:creationId xmlns:p14="http://schemas.microsoft.com/office/powerpoint/2010/main" val="3179429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58</a:t>
            </a:fld>
            <a:endParaRPr lang="en-US"/>
          </a:p>
        </p:txBody>
      </p:sp>
    </p:spTree>
    <p:extLst>
      <p:ext uri="{BB962C8B-B14F-4D97-AF65-F5344CB8AC3E}">
        <p14:creationId xmlns:p14="http://schemas.microsoft.com/office/powerpoint/2010/main" val="3179429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Guidelines</a:t>
            </a:r>
            <a:r>
              <a:rPr lang="en-US" baseline="0" dirty="0" smtClean="0"/>
              <a:t> for Writing Sentence Patterns</a:t>
            </a:r>
          </a:p>
          <a:p>
            <a:r>
              <a:rPr lang="en-US" baseline="0" dirty="0" smtClean="0"/>
              <a:t>Explain and walk through the process of teaching the SP by using Open w/ Adverb</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59</a:t>
            </a:fld>
            <a:endParaRPr lang="en-US"/>
          </a:p>
        </p:txBody>
      </p:sp>
    </p:spTree>
    <p:extLst>
      <p:ext uri="{BB962C8B-B14F-4D97-AF65-F5344CB8AC3E}">
        <p14:creationId xmlns:p14="http://schemas.microsoft.com/office/powerpoint/2010/main" val="280467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a:t>
            </a:fld>
            <a:endParaRPr lang="en-US"/>
          </a:p>
        </p:txBody>
      </p:sp>
    </p:spTree>
    <p:extLst>
      <p:ext uri="{BB962C8B-B14F-4D97-AF65-F5344CB8AC3E}">
        <p14:creationId xmlns:p14="http://schemas.microsoft.com/office/powerpoint/2010/main" val="37694047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60</a:t>
            </a:fld>
            <a:endParaRPr lang="en-US"/>
          </a:p>
        </p:txBody>
      </p:sp>
    </p:spTree>
    <p:extLst>
      <p:ext uri="{BB962C8B-B14F-4D97-AF65-F5344CB8AC3E}">
        <p14:creationId xmlns:p14="http://schemas.microsoft.com/office/powerpoint/2010/main" val="17847178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feel like they are struggling with their observations</a:t>
            </a:r>
            <a:r>
              <a:rPr lang="en-US" baseline="0" dirty="0" smtClean="0"/>
              <a:t> or may not totally understand, please feel free to write a few sentences together as a class—both examples and non-examples are useful here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61</a:t>
            </a:fld>
            <a:endParaRPr lang="en-US"/>
          </a:p>
        </p:txBody>
      </p:sp>
    </p:spTree>
    <p:extLst>
      <p:ext uri="{BB962C8B-B14F-4D97-AF65-F5344CB8AC3E}">
        <p14:creationId xmlns:p14="http://schemas.microsoft.com/office/powerpoint/2010/main" val="29648796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62</a:t>
            </a:fld>
            <a:endParaRPr lang="en-US"/>
          </a:p>
        </p:txBody>
      </p:sp>
    </p:spTree>
    <p:extLst>
      <p:ext uri="{BB962C8B-B14F-4D97-AF65-F5344CB8AC3E}">
        <p14:creationId xmlns:p14="http://schemas.microsoft.com/office/powerpoint/2010/main" val="3221169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63</a:t>
            </a:fld>
            <a:endParaRPr lang="en-US"/>
          </a:p>
        </p:txBody>
      </p:sp>
    </p:spTree>
    <p:extLst>
      <p:ext uri="{BB962C8B-B14F-4D97-AF65-F5344CB8AC3E}">
        <p14:creationId xmlns:p14="http://schemas.microsoft.com/office/powerpoint/2010/main" val="3122855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64</a:t>
            </a:fld>
            <a:endParaRPr lang="en-US"/>
          </a:p>
        </p:txBody>
      </p:sp>
    </p:spTree>
    <p:extLst>
      <p:ext uri="{BB962C8B-B14F-4D97-AF65-F5344CB8AC3E}">
        <p14:creationId xmlns:p14="http://schemas.microsoft.com/office/powerpoint/2010/main" val="36115793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65</a:t>
            </a:fld>
            <a:endParaRPr lang="en-US"/>
          </a:p>
        </p:txBody>
      </p:sp>
    </p:spTree>
    <p:extLst>
      <p:ext uri="{BB962C8B-B14F-4D97-AF65-F5344CB8AC3E}">
        <p14:creationId xmlns:p14="http://schemas.microsoft.com/office/powerpoint/2010/main" val="23285805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another pattern together</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66</a:t>
            </a:fld>
            <a:endParaRPr lang="en-US"/>
          </a:p>
        </p:txBody>
      </p:sp>
    </p:spTree>
    <p:extLst>
      <p:ext uri="{BB962C8B-B14F-4D97-AF65-F5344CB8AC3E}">
        <p14:creationId xmlns:p14="http://schemas.microsoft.com/office/powerpoint/2010/main" val="36618453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notes specific to each pattern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67</a:t>
            </a:fld>
            <a:endParaRPr lang="en-US"/>
          </a:p>
        </p:txBody>
      </p:sp>
    </p:spTree>
    <p:extLst>
      <p:ext uri="{BB962C8B-B14F-4D97-AF65-F5344CB8AC3E}">
        <p14:creationId xmlns:p14="http://schemas.microsoft.com/office/powerpoint/2010/main" val="42174020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68</a:t>
            </a:fld>
            <a:endParaRPr lang="en-US"/>
          </a:p>
        </p:txBody>
      </p:sp>
    </p:spTree>
    <p:extLst>
      <p:ext uri="{BB962C8B-B14F-4D97-AF65-F5344CB8AC3E}">
        <p14:creationId xmlns:p14="http://schemas.microsoft.com/office/powerpoint/2010/main" val="34281622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69</a:t>
            </a:fld>
            <a:endParaRPr lang="en-US"/>
          </a:p>
        </p:txBody>
      </p:sp>
    </p:spTree>
    <p:extLst>
      <p:ext uri="{BB962C8B-B14F-4D97-AF65-F5344CB8AC3E}">
        <p14:creationId xmlns:p14="http://schemas.microsoft.com/office/powerpoint/2010/main" val="1772309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a:t>
            </a:fld>
            <a:endParaRPr lang="en-US"/>
          </a:p>
        </p:txBody>
      </p:sp>
    </p:spTree>
    <p:extLst>
      <p:ext uri="{BB962C8B-B14F-4D97-AF65-F5344CB8AC3E}">
        <p14:creationId xmlns:p14="http://schemas.microsoft.com/office/powerpoint/2010/main" val="25365472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70</a:t>
            </a:fld>
            <a:endParaRPr lang="en-US"/>
          </a:p>
        </p:txBody>
      </p:sp>
    </p:spTree>
    <p:extLst>
      <p:ext uri="{BB962C8B-B14F-4D97-AF65-F5344CB8AC3E}">
        <p14:creationId xmlns:p14="http://schemas.microsoft.com/office/powerpoint/2010/main" val="16759914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Skills students will develop through combing sentences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71</a:t>
            </a:fld>
            <a:endParaRPr lang="en-US"/>
          </a:p>
        </p:txBody>
      </p:sp>
    </p:spTree>
    <p:extLst>
      <p:ext uri="{BB962C8B-B14F-4D97-AF65-F5344CB8AC3E}">
        <p14:creationId xmlns:p14="http://schemas.microsoft.com/office/powerpoint/2010/main" val="33757817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72</a:t>
            </a:fld>
            <a:endParaRPr lang="en-US"/>
          </a:p>
        </p:txBody>
      </p:sp>
    </p:spTree>
    <p:extLst>
      <p:ext uri="{BB962C8B-B14F-4D97-AF65-F5344CB8AC3E}">
        <p14:creationId xmlns:p14="http://schemas.microsoft.com/office/powerpoint/2010/main" val="3817525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73</a:t>
            </a:fld>
            <a:endParaRPr lang="en-US"/>
          </a:p>
        </p:txBody>
      </p:sp>
    </p:spTree>
    <p:extLst>
      <p:ext uri="{BB962C8B-B14F-4D97-AF65-F5344CB8AC3E}">
        <p14:creationId xmlns:p14="http://schemas.microsoft.com/office/powerpoint/2010/main" val="32285034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74</a:t>
            </a:fld>
            <a:endParaRPr lang="en-US"/>
          </a:p>
        </p:txBody>
      </p:sp>
    </p:spTree>
    <p:extLst>
      <p:ext uri="{BB962C8B-B14F-4D97-AF65-F5344CB8AC3E}">
        <p14:creationId xmlns:p14="http://schemas.microsoft.com/office/powerpoint/2010/main" val="3849474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75</a:t>
            </a:fld>
            <a:endParaRPr lang="en-US"/>
          </a:p>
        </p:txBody>
      </p:sp>
    </p:spTree>
    <p:extLst>
      <p:ext uri="{BB962C8B-B14F-4D97-AF65-F5344CB8AC3E}">
        <p14:creationId xmlns:p14="http://schemas.microsoft.com/office/powerpoint/2010/main" val="1236674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76</a:t>
            </a:fld>
            <a:endParaRPr lang="en-US"/>
          </a:p>
        </p:txBody>
      </p:sp>
    </p:spTree>
    <p:extLst>
      <p:ext uri="{BB962C8B-B14F-4D97-AF65-F5344CB8AC3E}">
        <p14:creationId xmlns:p14="http://schemas.microsoft.com/office/powerpoint/2010/main" val="39440810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77</a:t>
            </a:fld>
            <a:endParaRPr lang="en-US"/>
          </a:p>
        </p:txBody>
      </p:sp>
    </p:spTree>
    <p:extLst>
      <p:ext uri="{BB962C8B-B14F-4D97-AF65-F5344CB8AC3E}">
        <p14:creationId xmlns:p14="http://schemas.microsoft.com/office/powerpoint/2010/main" val="2345049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 out repetition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78</a:t>
            </a:fld>
            <a:endParaRPr lang="en-US"/>
          </a:p>
        </p:txBody>
      </p:sp>
    </p:spTree>
    <p:extLst>
      <p:ext uri="{BB962C8B-B14F-4D97-AF65-F5344CB8AC3E}">
        <p14:creationId xmlns:p14="http://schemas.microsoft.com/office/powerpoint/2010/main" val="4461440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 </a:t>
            </a:r>
            <a:r>
              <a:rPr lang="en-US" smtClean="0"/>
              <a:t>out repetition</a:t>
            </a:r>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79</a:t>
            </a:fld>
            <a:endParaRPr lang="en-US"/>
          </a:p>
        </p:txBody>
      </p:sp>
    </p:spTree>
    <p:extLst>
      <p:ext uri="{BB962C8B-B14F-4D97-AF65-F5344CB8AC3E}">
        <p14:creationId xmlns:p14="http://schemas.microsoft.com/office/powerpoint/2010/main" val="44614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a:t>
            </a:fld>
            <a:endParaRPr lang="en-US"/>
          </a:p>
        </p:txBody>
      </p:sp>
    </p:spTree>
    <p:extLst>
      <p:ext uri="{BB962C8B-B14F-4D97-AF65-F5344CB8AC3E}">
        <p14:creationId xmlns:p14="http://schemas.microsoft.com/office/powerpoint/2010/main" val="17993916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80</a:t>
            </a:fld>
            <a:endParaRPr lang="en-US"/>
          </a:p>
        </p:txBody>
      </p:sp>
    </p:spTree>
    <p:extLst>
      <p:ext uri="{BB962C8B-B14F-4D97-AF65-F5344CB8AC3E}">
        <p14:creationId xmlns:p14="http://schemas.microsoft.com/office/powerpoint/2010/main" val="24371611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81</a:t>
            </a:fld>
            <a:endParaRPr lang="en-US"/>
          </a:p>
        </p:txBody>
      </p:sp>
    </p:spTree>
    <p:extLst>
      <p:ext uri="{BB962C8B-B14F-4D97-AF65-F5344CB8AC3E}">
        <p14:creationId xmlns:p14="http://schemas.microsoft.com/office/powerpoint/2010/main" val="2288839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82</a:t>
            </a:fld>
            <a:endParaRPr lang="en-US"/>
          </a:p>
        </p:txBody>
      </p:sp>
    </p:spTree>
    <p:extLst>
      <p:ext uri="{BB962C8B-B14F-4D97-AF65-F5344CB8AC3E}">
        <p14:creationId xmlns:p14="http://schemas.microsoft.com/office/powerpoint/2010/main" val="14676221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difficult!  Sentences are not grouped together</a:t>
            </a:r>
            <a:r>
              <a:rPr lang="en-US" baseline="0" dirty="0" smtClean="0"/>
              <a:t> in sets.  Students must determine which sentences go together  and how to connect them to create sentences in a paragraph.</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83</a:t>
            </a:fld>
            <a:endParaRPr lang="en-US"/>
          </a:p>
        </p:txBody>
      </p:sp>
    </p:spTree>
    <p:extLst>
      <p:ext uri="{BB962C8B-B14F-4D97-AF65-F5344CB8AC3E}">
        <p14:creationId xmlns:p14="http://schemas.microsoft.com/office/powerpoint/2010/main" val="4461440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84</a:t>
            </a:fld>
            <a:endParaRPr lang="en-US"/>
          </a:p>
        </p:txBody>
      </p:sp>
    </p:spTree>
    <p:extLst>
      <p:ext uri="{BB962C8B-B14F-4D97-AF65-F5344CB8AC3E}">
        <p14:creationId xmlns:p14="http://schemas.microsoft.com/office/powerpoint/2010/main" val="9293590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85</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86</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87</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88</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89</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a:t>
            </a:fld>
            <a:endParaRPr lang="en-US"/>
          </a:p>
        </p:txBody>
      </p:sp>
    </p:spTree>
    <p:extLst>
      <p:ext uri="{BB962C8B-B14F-4D97-AF65-F5344CB8AC3E}">
        <p14:creationId xmlns:p14="http://schemas.microsoft.com/office/powerpoint/2010/main" val="1644894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90</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91</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92</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93</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94</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Coherence, cohesion, openings, and closings are dealt</a:t>
            </a:r>
            <a:r>
              <a:rPr lang="en-US" sz="1800" baseline="0" dirty="0" smtClean="0"/>
              <a:t> with in longer writing assignments</a:t>
            </a:r>
            <a:endParaRPr lang="en-US" sz="1800"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95</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96</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97</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98</a:t>
            </a:fld>
            <a:endParaRPr lang="en-US"/>
          </a:p>
        </p:txBody>
      </p:sp>
    </p:spTree>
    <p:extLst>
      <p:ext uri="{BB962C8B-B14F-4D97-AF65-F5344CB8AC3E}">
        <p14:creationId xmlns:p14="http://schemas.microsoft.com/office/powerpoint/2010/main" val="22976440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D7721094-B84F-A645-9200-6AE5FEAFF063}" type="slidenum">
              <a:rPr lang="en-US" smtClean="0"/>
              <a:pPr/>
              <a:t>99</a:t>
            </a:fld>
            <a:endParaRPr lang="en-US"/>
          </a:p>
        </p:txBody>
      </p:sp>
    </p:spTree>
    <p:extLst>
      <p:ext uri="{BB962C8B-B14F-4D97-AF65-F5344CB8AC3E}">
        <p14:creationId xmlns:p14="http://schemas.microsoft.com/office/powerpoint/2010/main" val="229764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B788BF1-8929-A543-AE20-D6BB6422DF8A}"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8BF1-8929-A543-AE20-D6BB6422DF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8BF1-8929-A543-AE20-D6BB6422DF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8BF1-8929-A543-AE20-D6BB6422DF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88BF1-8929-A543-AE20-D6BB6422DF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88BF1-8929-A543-AE20-D6BB6422DF8A}"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88BF1-8929-A543-AE20-D6BB6422DF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88BF1-8929-A543-AE20-D6BB6422DF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88BF1-8929-A543-AE20-D6BB6422DF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EB788BF1-8929-A543-AE20-D6BB6422DF8A}"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B788BF1-8929-A543-AE20-D6BB6422DF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B788BF1-8929-A543-AE20-D6BB6422DF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mrsrubach.weebly.com/sentence-patterns-workshop.html" TargetMode="External"/><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readwritethink.org/professional-development/strategy-guides/shared-writing-30686.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www.regieroutman.org/files/6713/7842/4352/Tps_for_shared_writing.pdf"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srubach@steeleville138.org"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ilwritingmatters.weebly.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620000" cy="5410200"/>
          </a:xfrm>
        </p:spPr>
        <p:txBody>
          <a:bodyPr>
            <a:normAutofit fontScale="92500" lnSpcReduction="10000"/>
          </a:bodyPr>
          <a:lstStyle/>
          <a:p>
            <a:pPr marL="68580" indent="0">
              <a:buNone/>
            </a:pPr>
            <a:r>
              <a:rPr lang="en-US" b="1" dirty="0" smtClean="0"/>
              <a:t>Workshop “Must Haves”</a:t>
            </a:r>
          </a:p>
          <a:p>
            <a:r>
              <a:rPr lang="en-US" sz="1900" dirty="0" smtClean="0"/>
              <a:t>Internet  </a:t>
            </a:r>
          </a:p>
          <a:p>
            <a:r>
              <a:rPr lang="en-US" sz="1900" dirty="0" smtClean="0"/>
              <a:t>Pre-Post Test</a:t>
            </a:r>
          </a:p>
          <a:p>
            <a:r>
              <a:rPr lang="en-US" sz="1900" dirty="0"/>
              <a:t>Chart paper or regular paper &amp; sticky notes for Writing Task Activity (shoes</a:t>
            </a:r>
            <a:r>
              <a:rPr lang="en-US" sz="1900" dirty="0" smtClean="0"/>
              <a:t>)</a:t>
            </a:r>
          </a:p>
          <a:p>
            <a:r>
              <a:rPr lang="en-US" sz="1900" dirty="0" smtClean="0"/>
              <a:t>Handout:  Writing Guidance for Scope &amp; Sequence Development  for Writing Task Activity (shoes)</a:t>
            </a:r>
          </a:p>
          <a:p>
            <a:pPr marL="68580" indent="0">
              <a:buNone/>
            </a:pPr>
            <a:r>
              <a:rPr lang="en-US" b="1" dirty="0" smtClean="0"/>
              <a:t>Other Materials You </a:t>
            </a:r>
            <a:r>
              <a:rPr lang="en-US" b="1" i="1" u="sng" dirty="0" smtClean="0"/>
              <a:t>May</a:t>
            </a:r>
            <a:r>
              <a:rPr lang="en-US" b="1" dirty="0" smtClean="0"/>
              <a:t> Need for this Session:</a:t>
            </a:r>
          </a:p>
          <a:p>
            <a:r>
              <a:rPr lang="en-US" sz="1900" dirty="0" smtClean="0"/>
              <a:t>Printed PowerPoint</a:t>
            </a:r>
          </a:p>
          <a:p>
            <a:r>
              <a:rPr lang="en-US" sz="1900" dirty="0" smtClean="0"/>
              <a:t>Writing Standards </a:t>
            </a:r>
          </a:p>
          <a:p>
            <a:r>
              <a:rPr lang="en-US" sz="1900" dirty="0" smtClean="0"/>
              <a:t>Writing Glossary</a:t>
            </a:r>
          </a:p>
          <a:p>
            <a:r>
              <a:rPr lang="en-US" sz="1900" dirty="0" smtClean="0"/>
              <a:t>Text Structure Handout</a:t>
            </a:r>
          </a:p>
          <a:p>
            <a:r>
              <a:rPr lang="en-US" sz="1900" dirty="0" smtClean="0"/>
              <a:t>“</a:t>
            </a:r>
            <a:r>
              <a:rPr lang="en-US" sz="1900" dirty="0" err="1" smtClean="0"/>
              <a:t>App”etizers</a:t>
            </a:r>
            <a:r>
              <a:rPr lang="en-US" sz="1900" dirty="0" smtClean="0"/>
              <a:t> Handout</a:t>
            </a:r>
          </a:p>
          <a:p>
            <a:r>
              <a:rPr lang="en-US" sz="1900" dirty="0" smtClean="0"/>
              <a:t>Strategy Handouts</a:t>
            </a:r>
          </a:p>
          <a:p>
            <a:pPr marL="68580" indent="0">
              <a:buNone/>
            </a:pPr>
            <a:r>
              <a:rPr lang="en-US" sz="1900" b="1" i="1" dirty="0" smtClean="0"/>
              <a:t>Optional Idea </a:t>
            </a:r>
          </a:p>
          <a:p>
            <a:r>
              <a:rPr lang="en-US" sz="1900" dirty="0" smtClean="0"/>
              <a:t>Best </a:t>
            </a:r>
            <a:r>
              <a:rPr lang="en-US" sz="1900" dirty="0"/>
              <a:t>Practice Document from Writing Matters </a:t>
            </a:r>
            <a:r>
              <a:rPr lang="en-US" sz="1900" dirty="0" smtClean="0"/>
              <a:t>homepage </a:t>
            </a:r>
            <a:r>
              <a:rPr lang="en-US" sz="1900" dirty="0"/>
              <a:t>– </a:t>
            </a:r>
            <a:r>
              <a:rPr lang="en-US" sz="1900" dirty="0" smtClean="0"/>
              <a:t>possible jigsaw activity.</a:t>
            </a:r>
          </a:p>
          <a:p>
            <a:pPr marL="68580" indent="0">
              <a:buNone/>
            </a:pPr>
            <a:endParaRPr lang="en-US" sz="2000" dirty="0"/>
          </a:p>
          <a:p>
            <a:pPr marL="68580" indent="0">
              <a:buNone/>
            </a:pPr>
            <a:endParaRPr lang="en-US" sz="2000" dirty="0"/>
          </a:p>
          <a:p>
            <a:pPr marL="68580" indent="0">
              <a:buNone/>
            </a:pPr>
            <a:endParaRPr lang="en-US" sz="2000" dirty="0"/>
          </a:p>
        </p:txBody>
      </p:sp>
      <p:sp>
        <p:nvSpPr>
          <p:cNvPr id="2" name="Slide Number Placeholder 1"/>
          <p:cNvSpPr>
            <a:spLocks noGrp="1"/>
          </p:cNvSpPr>
          <p:nvPr>
            <p:ph type="sldNum" sz="quarter" idx="12"/>
          </p:nvPr>
        </p:nvSpPr>
        <p:spPr/>
        <p:txBody>
          <a:bodyPr/>
          <a:lstStyle/>
          <a:p>
            <a:fld id="{EB788BF1-8929-A543-AE20-D6BB6422DF8A}" type="slidenum">
              <a:rPr lang="en-US" smtClean="0"/>
              <a:pPr/>
              <a:t>1</a:t>
            </a:fld>
            <a:endParaRPr lang="en-US"/>
          </a:p>
        </p:txBody>
      </p:sp>
    </p:spTree>
    <p:extLst>
      <p:ext uri="{BB962C8B-B14F-4D97-AF65-F5344CB8AC3E}">
        <p14:creationId xmlns:p14="http://schemas.microsoft.com/office/powerpoint/2010/main" val="234574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788BF1-8929-A543-AE20-D6BB6422DF8A}" type="slidenum">
              <a:rPr lang="en-US" smtClean="0"/>
              <a:pPr/>
              <a:t>10</a:t>
            </a:fld>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884" t="11520" r="12662" b="4159"/>
          <a:stretch/>
        </p:blipFill>
        <p:spPr bwMode="auto">
          <a:xfrm>
            <a:off x="756744" y="709447"/>
            <a:ext cx="7457089" cy="595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2707185" y="3204885"/>
            <a:ext cx="6681637" cy="246221"/>
          </a:xfrm>
          <a:prstGeom prst="rect">
            <a:avLst/>
          </a:prstGeom>
          <a:noFill/>
        </p:spPr>
        <p:txBody>
          <a:bodyPr wrap="none" rtlCol="0">
            <a:spAutoFit/>
          </a:bodyPr>
          <a:lstStyle/>
          <a:p>
            <a:r>
              <a:rPr lang="en-US" sz="1000" dirty="0" smtClean="0"/>
              <a:t>Taken from </a:t>
            </a:r>
            <a:r>
              <a:rPr lang="en-US" sz="1000" b="1" dirty="0" smtClean="0"/>
              <a:t>Writing </a:t>
            </a:r>
            <a:r>
              <a:rPr lang="en-US" sz="1000" b="1" dirty="0"/>
              <a:t>Next: Effective Strategies to Improve Writing of Adolescents in Middle and High </a:t>
            </a:r>
            <a:r>
              <a:rPr lang="en-US" sz="1000" b="1" dirty="0" smtClean="0"/>
              <a:t>School</a:t>
            </a:r>
            <a:endParaRPr lang="en-US" sz="1000" b="1" dirty="0"/>
          </a:p>
        </p:txBody>
      </p:sp>
    </p:spTree>
    <p:extLst>
      <p:ext uri="{BB962C8B-B14F-4D97-AF65-F5344CB8AC3E}">
        <p14:creationId xmlns:p14="http://schemas.microsoft.com/office/powerpoint/2010/main" val="6043816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From Patterns to Essays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100</a:t>
            </a:fld>
            <a:endParaRPr lang="en-US"/>
          </a:p>
        </p:txBody>
      </p:sp>
      <p:sp>
        <p:nvSpPr>
          <p:cNvPr id="4" name="TextBox 3"/>
          <p:cNvSpPr txBox="1"/>
          <p:nvPr/>
        </p:nvSpPr>
        <p:spPr>
          <a:xfrm>
            <a:off x="762000" y="2621340"/>
            <a:ext cx="5676554" cy="1569660"/>
          </a:xfrm>
          <a:prstGeom prst="rect">
            <a:avLst/>
          </a:prstGeom>
          <a:noFill/>
        </p:spPr>
        <p:txBody>
          <a:bodyPr wrap="none" rtlCol="0">
            <a:spAutoFit/>
          </a:bodyPr>
          <a:lstStyle/>
          <a:p>
            <a:pPr marL="457200" indent="-457200">
              <a:buFont typeface="Arial" pitchFamily="34" charset="0"/>
              <a:buChar char="•"/>
            </a:pPr>
            <a:r>
              <a:rPr lang="en-US" sz="3200" b="1" dirty="0" smtClean="0"/>
              <a:t>Writing Workshop</a:t>
            </a:r>
          </a:p>
          <a:p>
            <a:pPr marL="457200" indent="-457200">
              <a:buFont typeface="Arial" pitchFamily="34" charset="0"/>
              <a:buChar char="•"/>
            </a:pPr>
            <a:r>
              <a:rPr lang="en-US" sz="3200" b="1" dirty="0" smtClean="0"/>
              <a:t>Students-Created Rubrics</a:t>
            </a:r>
          </a:p>
          <a:p>
            <a:pPr marL="457200" indent="-457200">
              <a:buFont typeface="Arial" pitchFamily="34" charset="0"/>
              <a:buChar char="•"/>
            </a:pPr>
            <a:r>
              <a:rPr lang="en-US" sz="3200" b="1" dirty="0" smtClean="0"/>
              <a:t>Graphic Organizers</a:t>
            </a:r>
            <a:endParaRPr lang="en-US" sz="3200" b="1" dirty="0"/>
          </a:p>
        </p:txBody>
      </p:sp>
    </p:spTree>
    <p:extLst>
      <p:ext uri="{BB962C8B-B14F-4D97-AF65-F5344CB8AC3E}">
        <p14:creationId xmlns:p14="http://schemas.microsoft.com/office/powerpoint/2010/main" val="19624559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458634" cy="1143000"/>
          </a:xfrm>
        </p:spPr>
        <p:txBody>
          <a:bodyPr>
            <a:normAutofit fontScale="90000"/>
          </a:bodyPr>
          <a:lstStyle/>
          <a:p>
            <a:r>
              <a:rPr lang="en-US" b="1" dirty="0" smtClean="0"/>
              <a:t>Sample Expository Essay Rubric</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101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83142042"/>
              </p:ext>
            </p:extLst>
          </p:nvPr>
        </p:nvGraphicFramePr>
        <p:xfrm>
          <a:off x="457200" y="1143000"/>
          <a:ext cx="8153400" cy="5709920"/>
        </p:xfrm>
        <a:graphic>
          <a:graphicData uri="http://schemas.openxmlformats.org/drawingml/2006/table">
            <a:tbl>
              <a:tblPr firstRow="1" bandRow="1">
                <a:tableStyleId>{5C22544A-7EE6-4342-B048-85BDC9FD1C3A}</a:tableStyleId>
              </a:tblPr>
              <a:tblGrid>
                <a:gridCol w="5979160"/>
                <a:gridCol w="543560"/>
                <a:gridCol w="543560"/>
                <a:gridCol w="543560"/>
                <a:gridCol w="543560"/>
              </a:tblGrid>
              <a:tr h="370840">
                <a:tc gridSpan="5">
                  <a:txBody>
                    <a:bodyPr/>
                    <a:lstStyle/>
                    <a:p>
                      <a:r>
                        <a:rPr lang="en-US" sz="1400" dirty="0" smtClean="0">
                          <a:solidFill>
                            <a:schemeClr val="tx1"/>
                          </a:solidFill>
                        </a:rPr>
                        <a:t>This expository essay demonstrates the following characteristics: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1" dirty="0" smtClean="0">
                          <a:solidFill>
                            <a:schemeClr val="tx1"/>
                          </a:solidFill>
                        </a:rPr>
                        <a:t>FOCUS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solidFill>
                            <a:schemeClr val="tx1"/>
                          </a:solidFill>
                        </a:rPr>
                        <a:t>The opening attempts to spark</a:t>
                      </a:r>
                      <a:r>
                        <a:rPr lang="en-US" sz="1400" baseline="0" dirty="0" smtClean="0">
                          <a:solidFill>
                            <a:schemeClr val="tx1"/>
                          </a:solidFill>
                        </a:rPr>
                        <a:t> interest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solidFill>
                            <a:schemeClr val="tx1"/>
                          </a:solidFill>
                        </a:rPr>
                        <a:t>The closing makes a point and gives</a:t>
                      </a:r>
                      <a:r>
                        <a:rPr lang="en-US" sz="1400" baseline="0" dirty="0" smtClean="0">
                          <a:solidFill>
                            <a:schemeClr val="tx1"/>
                          </a:solidFill>
                        </a:rPr>
                        <a:t> a sense of ending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solidFill>
                            <a:schemeClr val="tx1"/>
                          </a:solidFill>
                        </a:rPr>
                        <a:t>It stays with the important points—all the sentences fit together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1" dirty="0" smtClean="0">
                          <a:solidFill>
                            <a:schemeClr val="tx1"/>
                          </a:solidFill>
                        </a:rPr>
                        <a:t>SUPPORT</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solidFill>
                            <a:schemeClr val="tx1"/>
                          </a:solidFill>
                        </a:rPr>
                        <a:t>Specific nouns</a:t>
                      </a:r>
                      <a:r>
                        <a:rPr lang="en-US" sz="1400" baseline="0" dirty="0" smtClean="0">
                          <a:solidFill>
                            <a:schemeClr val="tx1"/>
                          </a:solidFill>
                        </a:rPr>
                        <a:t> and vivid verbs make is sound like a human wrote it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dirty="0" smtClean="0">
                          <a:solidFill>
                            <a:schemeClr val="tx1"/>
                          </a:solidFill>
                        </a:rPr>
                        <a:t>Enough details let readers see and hear—they can visualize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1" dirty="0" smtClean="0">
                          <a:solidFill>
                            <a:schemeClr val="tx1"/>
                          </a:solidFill>
                        </a:rPr>
                        <a:t>ORGANIZATION</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0" dirty="0" smtClean="0">
                          <a:solidFill>
                            <a:schemeClr val="tx1"/>
                          </a:solidFill>
                        </a:rPr>
                        <a:t>It has a variety of sentence patterns and lengths for cohesion</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0" dirty="0" smtClean="0">
                          <a:solidFill>
                            <a:schemeClr val="tx1"/>
                          </a:solidFill>
                        </a:rPr>
                        <a:t>It moves smoothly form one paragraph to the next (coherence)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0" dirty="0" smtClean="0">
                          <a:solidFill>
                            <a:schemeClr val="tx1"/>
                          </a:solidFill>
                        </a:rPr>
                        <a:t>Transitions do</a:t>
                      </a:r>
                      <a:r>
                        <a:rPr lang="en-US" sz="1400" b="0" baseline="0" dirty="0" smtClean="0">
                          <a:solidFill>
                            <a:schemeClr val="tx1"/>
                          </a:solidFill>
                        </a:rPr>
                        <a:t> not stick out like a red flag but show how ideas connect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4</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3</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2</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smtClean="0">
                          <a:solidFill>
                            <a:schemeClr val="tx1"/>
                          </a:solidFill>
                        </a:rPr>
                        <a:t>1</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1" dirty="0" smtClean="0">
                          <a:solidFill>
                            <a:schemeClr val="tx1"/>
                          </a:solidFill>
                        </a:rPr>
                        <a:t>CONVENTIONS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0" dirty="0" smtClean="0">
                          <a:solidFill>
                            <a:schemeClr val="tx1"/>
                          </a:solidFill>
                        </a:rPr>
                        <a:t>Powerful conventions help the reader understand the ideas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4</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3</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2</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rPr>
                        <a:t>1</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400" b="1" dirty="0" smtClean="0">
                          <a:solidFill>
                            <a:schemeClr val="tx1"/>
                          </a:solidFill>
                        </a:rPr>
                        <a:t>TOTAL POINTS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499703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Graphic Organizers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102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63805712"/>
              </p:ext>
            </p:extLst>
          </p:nvPr>
        </p:nvGraphicFramePr>
        <p:xfrm>
          <a:off x="609600" y="1397000"/>
          <a:ext cx="8077200" cy="4927600"/>
        </p:xfrm>
        <a:graphic>
          <a:graphicData uri="http://schemas.openxmlformats.org/drawingml/2006/table">
            <a:tbl>
              <a:tblPr firstRow="1" bandRow="1">
                <a:tableStyleId>{5C22544A-7EE6-4342-B048-85BDC9FD1C3A}</a:tableStyleId>
              </a:tblPr>
              <a:tblGrid>
                <a:gridCol w="4038600"/>
                <a:gridCol w="4038600"/>
              </a:tblGrid>
              <a:tr h="370840">
                <a:tc gridSpan="2">
                  <a:txBody>
                    <a:bodyPr/>
                    <a:lstStyle/>
                    <a:p>
                      <a:r>
                        <a:rPr lang="en-US" dirty="0" smtClean="0">
                          <a:solidFill>
                            <a:schemeClr val="tx1"/>
                          </a:solidFill>
                        </a:rPr>
                        <a:t>Focus: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5360">
                <a:tc>
                  <a:txBody>
                    <a:bodyPr/>
                    <a:lstStyle/>
                    <a:p>
                      <a:r>
                        <a:rPr lang="en-US" dirty="0" smtClean="0">
                          <a:solidFill>
                            <a:schemeClr val="tx1"/>
                          </a:solidFill>
                        </a:rPr>
                        <a:t>Floodlight: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Floodlight: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81400">
                <a:tc>
                  <a:txBody>
                    <a:bodyPr/>
                    <a:lstStyle/>
                    <a:p>
                      <a:r>
                        <a:rPr lang="en-US" dirty="0" smtClean="0">
                          <a:solidFill>
                            <a:schemeClr val="tx1"/>
                          </a:solidFill>
                        </a:rPr>
                        <a:t>Flashlight: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Flashlight: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925280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6171851" cy="47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B788BF1-8929-A543-AE20-D6BB6422DF8A}" type="slidenum">
              <a:rPr lang="en-US" smtClean="0"/>
              <a:pPr/>
              <a:t>103</a:t>
            </a:fld>
            <a:endParaRPr lang="en-US"/>
          </a:p>
        </p:txBody>
      </p:sp>
    </p:spTree>
    <p:extLst>
      <p:ext uri="{BB962C8B-B14F-4D97-AF65-F5344CB8AC3E}">
        <p14:creationId xmlns:p14="http://schemas.microsoft.com/office/powerpoint/2010/main" val="41619234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normAutofit/>
          </a:bodyPr>
          <a:lstStyle/>
          <a:p>
            <a:r>
              <a:rPr lang="en-US" dirty="0" smtClean="0"/>
              <a:t>Contact Info</a:t>
            </a:r>
            <a:endParaRPr lang="en-US" dirty="0"/>
          </a:p>
        </p:txBody>
      </p:sp>
      <p:sp>
        <p:nvSpPr>
          <p:cNvPr id="6" name="TextBox 5"/>
          <p:cNvSpPr txBox="1"/>
          <p:nvPr/>
        </p:nvSpPr>
        <p:spPr>
          <a:xfrm>
            <a:off x="609601" y="2170664"/>
            <a:ext cx="7835274" cy="584775"/>
          </a:xfrm>
          <a:prstGeom prst="rect">
            <a:avLst/>
          </a:prstGeom>
          <a:noFill/>
        </p:spPr>
        <p:txBody>
          <a:bodyPr wrap="square" rtlCol="0">
            <a:spAutoFit/>
          </a:bodyPr>
          <a:lstStyle/>
          <a:p>
            <a:r>
              <a:rPr lang="en-US" sz="3200" b="1" dirty="0" smtClean="0"/>
              <a:t>srubach@steeleville138.org </a:t>
            </a:r>
            <a:endParaRPr lang="en-US" sz="3200"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104</a:t>
            </a:fld>
            <a:endParaRPr lang="en-US"/>
          </a:p>
        </p:txBody>
      </p:sp>
      <p:sp>
        <p:nvSpPr>
          <p:cNvPr id="5" name="TextBox 4"/>
          <p:cNvSpPr txBox="1"/>
          <p:nvPr/>
        </p:nvSpPr>
        <p:spPr>
          <a:xfrm>
            <a:off x="609601" y="2632328"/>
            <a:ext cx="7835274" cy="1938992"/>
          </a:xfrm>
          <a:prstGeom prst="rect">
            <a:avLst/>
          </a:prstGeom>
          <a:noFill/>
        </p:spPr>
        <p:txBody>
          <a:bodyPr wrap="square" rtlCol="0">
            <a:spAutoFit/>
          </a:bodyPr>
          <a:lstStyle/>
          <a:p>
            <a:r>
              <a:rPr lang="en-US" sz="4000" dirty="0">
                <a:hlinkClick r:id="rId3"/>
              </a:rPr>
              <a:t>http://</a:t>
            </a:r>
            <a:r>
              <a:rPr lang="en-US" sz="4000" dirty="0" smtClean="0">
                <a:hlinkClick r:id="rId3"/>
              </a:rPr>
              <a:t>mrsrubach.weebly.com/sentence-patterns-workshop.html</a:t>
            </a:r>
            <a:r>
              <a:rPr lang="en-US" sz="4000" dirty="0" smtClean="0"/>
              <a:t> </a:t>
            </a:r>
            <a:endParaRPr lang="en-US" sz="4000" dirty="0"/>
          </a:p>
        </p:txBody>
      </p:sp>
      <p:sp>
        <p:nvSpPr>
          <p:cNvPr id="4" name="TextBox 3"/>
          <p:cNvSpPr txBox="1"/>
          <p:nvPr/>
        </p:nvSpPr>
        <p:spPr>
          <a:xfrm>
            <a:off x="1219200" y="5181600"/>
            <a:ext cx="6782626" cy="923330"/>
          </a:xfrm>
          <a:prstGeom prst="rect">
            <a:avLst/>
          </a:prstGeom>
          <a:noFill/>
        </p:spPr>
        <p:txBody>
          <a:bodyPr wrap="none" rtlCol="0">
            <a:spAutoFit/>
          </a:bodyPr>
          <a:lstStyle/>
          <a:p>
            <a:r>
              <a:rPr lang="en-US" dirty="0" smtClean="0"/>
              <a:t>Material taken from: </a:t>
            </a:r>
          </a:p>
          <a:p>
            <a:r>
              <a:rPr lang="en-US" dirty="0" err="1" smtClean="0"/>
              <a:t>Hostmeyer</a:t>
            </a:r>
            <a:r>
              <a:rPr lang="en-US" dirty="0" smtClean="0"/>
              <a:t>, Phyllis.  </a:t>
            </a:r>
            <a:r>
              <a:rPr lang="en-US" i="1" dirty="0" smtClean="0"/>
              <a:t>Tools Students Need to be Skillful Writers</a:t>
            </a:r>
            <a:r>
              <a:rPr lang="en-US" dirty="0" smtClean="0"/>
              <a:t>.</a:t>
            </a:r>
          </a:p>
          <a:p>
            <a:r>
              <a:rPr lang="en-US" dirty="0" smtClean="0"/>
              <a:t>Thousand Oaks, CA: Corwin, 2013.</a:t>
            </a:r>
            <a:endParaRPr lang="en-US" dirty="0"/>
          </a:p>
        </p:txBody>
      </p:sp>
    </p:spTree>
    <p:extLst>
      <p:ext uri="{BB962C8B-B14F-4D97-AF65-F5344CB8AC3E}">
        <p14:creationId xmlns:p14="http://schemas.microsoft.com/office/powerpoint/2010/main" val="256518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p:cNvSpPr/>
          <p:nvPr/>
        </p:nvSpPr>
        <p:spPr>
          <a:xfrm>
            <a:off x="710485" y="1315792"/>
            <a:ext cx="7848600" cy="5161208"/>
          </a:xfrm>
          <a:prstGeom prst="flowChartConnector">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2413" y="1001332"/>
            <a:ext cx="7024744" cy="1143000"/>
          </a:xfrm>
        </p:spPr>
        <p:txBody>
          <a:bodyPr/>
          <a:lstStyle/>
          <a:p>
            <a:pPr algn="ctr"/>
            <a:r>
              <a:rPr lang="en-US" b="1" dirty="0" smtClean="0">
                <a:solidFill>
                  <a:schemeClr val="accent2"/>
                </a:solidFill>
                <a:effectLst>
                  <a:outerShdw blurRad="38100" dist="38100" dir="2700000" algn="tl">
                    <a:srgbClr val="000000">
                      <a:alpha val="43137"/>
                    </a:srgbClr>
                  </a:outerShdw>
                </a:effectLst>
              </a:rPr>
              <a:t>The Writing Standards</a:t>
            </a: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9099" y="1600200"/>
            <a:ext cx="8229600" cy="4876800"/>
          </a:xfrm>
        </p:spPr>
        <p:txBody>
          <a:bodyPr/>
          <a:lstStyle/>
          <a:p>
            <a:pPr marL="0" indent="0">
              <a:buNone/>
            </a:pPr>
            <a:r>
              <a:rPr lang="en-US" dirty="0" smtClean="0"/>
              <a:t>. </a:t>
            </a:r>
            <a:endParaRPr lang="en-US" dirty="0">
              <a:solidFill>
                <a:schemeClr val="accent2"/>
              </a:solidFill>
            </a:endParaRPr>
          </a:p>
        </p:txBody>
      </p:sp>
      <p:graphicFrame>
        <p:nvGraphicFramePr>
          <p:cNvPr id="4" name="Diagram 3"/>
          <p:cNvGraphicFramePr/>
          <p:nvPr>
            <p:extLst>
              <p:ext uri="{D42A27DB-BD31-4B8C-83A1-F6EECF244321}">
                <p14:modId xmlns:p14="http://schemas.microsoft.com/office/powerpoint/2010/main" val="1727476087"/>
              </p:ext>
            </p:extLst>
          </p:nvPr>
        </p:nvGraphicFramePr>
        <p:xfrm>
          <a:off x="1524000" y="1981200"/>
          <a:ext cx="6096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Right Arrow 6"/>
          <p:cNvSpPr/>
          <p:nvPr/>
        </p:nvSpPr>
        <p:spPr>
          <a:xfrm>
            <a:off x="685800" y="1981200"/>
            <a:ext cx="1143000" cy="3581400"/>
          </a:xfrm>
          <a:prstGeom prst="curvedRightArrow">
            <a:avLst/>
          </a:prstGeom>
          <a:solidFill>
            <a:schemeClr val="bg1">
              <a:lumMod val="85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7405058" y="1828798"/>
            <a:ext cx="1165225" cy="3687705"/>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16200000">
            <a:off x="-335144" y="3140224"/>
            <a:ext cx="2453449" cy="461665"/>
          </a:xfrm>
          <a:prstGeom prst="rect">
            <a:avLst/>
          </a:prstGeom>
          <a:noFill/>
        </p:spPr>
        <p:txBody>
          <a:bodyPr wrap="square" rtlCol="0">
            <a:spAutoFit/>
          </a:bodyPr>
          <a:lstStyle/>
          <a:p>
            <a:r>
              <a:rPr lang="en-US" sz="2400" b="1" dirty="0" smtClean="0"/>
              <a:t>Standard #10</a:t>
            </a:r>
            <a:endParaRPr lang="en-US" sz="2400" b="1" dirty="0"/>
          </a:p>
        </p:txBody>
      </p:sp>
      <p:sp>
        <p:nvSpPr>
          <p:cNvPr id="9" name="TextBox 8"/>
          <p:cNvSpPr txBox="1"/>
          <p:nvPr/>
        </p:nvSpPr>
        <p:spPr>
          <a:xfrm rot="5400000">
            <a:off x="7175830" y="3327623"/>
            <a:ext cx="2392510" cy="461665"/>
          </a:xfrm>
          <a:prstGeom prst="rect">
            <a:avLst/>
          </a:prstGeom>
          <a:noFill/>
        </p:spPr>
        <p:txBody>
          <a:bodyPr wrap="square" rtlCol="0">
            <a:spAutoFit/>
          </a:bodyPr>
          <a:lstStyle/>
          <a:p>
            <a:r>
              <a:rPr lang="en-US" sz="2400" b="1" dirty="0" smtClean="0"/>
              <a:t>Standard #10</a:t>
            </a:r>
            <a:endParaRPr lang="en-US" sz="2400" b="1" dirty="0"/>
          </a:p>
        </p:txBody>
      </p:sp>
      <p:sp>
        <p:nvSpPr>
          <p:cNvPr id="5" name="Slide Number Placeholder 4"/>
          <p:cNvSpPr>
            <a:spLocks noGrp="1"/>
          </p:cNvSpPr>
          <p:nvPr>
            <p:ph type="sldNum" sz="quarter" idx="12"/>
          </p:nvPr>
        </p:nvSpPr>
        <p:spPr/>
        <p:txBody>
          <a:bodyPr/>
          <a:lstStyle/>
          <a:p>
            <a:fld id="{EB788BF1-8929-A543-AE20-D6BB6422DF8A}" type="slidenum">
              <a:rPr lang="en-US" smtClean="0"/>
              <a:pPr/>
              <a:t>11</a:t>
            </a:fld>
            <a:endParaRPr lang="en-US"/>
          </a:p>
        </p:txBody>
      </p:sp>
    </p:spTree>
    <p:extLst>
      <p:ext uri="{BB962C8B-B14F-4D97-AF65-F5344CB8AC3E}">
        <p14:creationId xmlns:p14="http://schemas.microsoft.com/office/powerpoint/2010/main" val="2929595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3352800" y="1066800"/>
            <a:ext cx="3733800" cy="3733800"/>
          </a:xfrm>
          <a:prstGeom prst="triangle">
            <a:avLst>
              <a:gd name="adj" fmla="val 50000"/>
            </a:avLst>
          </a:prstGeom>
          <a:solidFill>
            <a:schemeClr val="accent1"/>
          </a:solidFill>
          <a:ln w="57150">
            <a:solidFill>
              <a:schemeClr val="tx1"/>
            </a:solidFill>
            <a:miter lim="800000"/>
            <a:headEnd/>
            <a:tailEnd/>
          </a:ln>
          <a:scene3d>
            <a:camera prst="orthographicFront"/>
            <a:lightRig rig="threePt" dir="t"/>
          </a:scene3d>
          <a:sp3d>
            <a:bevelT w="152400" h="50800" prst="softRound"/>
          </a:sp3d>
        </p:spPr>
        <p:txBody>
          <a:bodyPr wrap="none" anchor="ct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a:p>
        </p:txBody>
      </p:sp>
      <p:sp>
        <p:nvSpPr>
          <p:cNvPr id="49155" name="AutoShape 3"/>
          <p:cNvSpPr>
            <a:spLocks noChangeArrowheads="1"/>
          </p:cNvSpPr>
          <p:nvPr/>
        </p:nvSpPr>
        <p:spPr bwMode="auto">
          <a:xfrm rot="10800000">
            <a:off x="990600" y="1066800"/>
            <a:ext cx="3733800" cy="3733800"/>
          </a:xfrm>
          <a:prstGeom prst="triangle">
            <a:avLst>
              <a:gd name="adj" fmla="val 50000"/>
            </a:avLst>
          </a:prstGeom>
          <a:solidFill>
            <a:schemeClr val="accent1"/>
          </a:solidFill>
          <a:ln w="57150">
            <a:solidFill>
              <a:schemeClr val="tx1"/>
            </a:solidFill>
            <a:miter lim="800000"/>
            <a:headEnd/>
            <a:tailEnd/>
          </a:ln>
          <a:scene3d>
            <a:camera prst="orthographicFront"/>
            <a:lightRig rig="threePt" dir="t"/>
          </a:scene3d>
          <a:sp3d>
            <a:bevelT w="152400" h="50800" prst="softRound"/>
          </a:sp3d>
        </p:spPr>
        <p:txBody>
          <a:bodyPr wrap="none" anchor="ct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a:p>
        </p:txBody>
      </p:sp>
      <p:sp>
        <p:nvSpPr>
          <p:cNvPr id="49156" name="Text Box 4"/>
          <p:cNvSpPr txBox="1">
            <a:spLocks noChangeArrowheads="1"/>
          </p:cNvSpPr>
          <p:nvPr/>
        </p:nvSpPr>
        <p:spPr bwMode="auto">
          <a:xfrm>
            <a:off x="914400" y="457200"/>
            <a:ext cx="418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en-US" altLang="en-US" sz="2400" i="1">
                <a:solidFill>
                  <a:srgbClr val="131CB0"/>
                </a:solidFill>
                <a:latin typeface="Times" charset="0"/>
              </a:rPr>
              <a:t>TEACHER RESPONSIBILITY</a:t>
            </a:r>
            <a:endParaRPr lang="en-US" altLang="en-US" sz="2400" b="0">
              <a:latin typeface="Times" charset="0"/>
            </a:endParaRPr>
          </a:p>
        </p:txBody>
      </p:sp>
      <p:sp>
        <p:nvSpPr>
          <p:cNvPr id="49157" name="Text Box 5"/>
          <p:cNvSpPr txBox="1">
            <a:spLocks noChangeArrowheads="1"/>
          </p:cNvSpPr>
          <p:nvPr/>
        </p:nvSpPr>
        <p:spPr bwMode="auto">
          <a:xfrm>
            <a:off x="3048000" y="4876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spcBef>
                <a:spcPct val="50000"/>
              </a:spcBef>
            </a:pPr>
            <a:r>
              <a:rPr lang="en-US" altLang="en-US" sz="2400" i="1">
                <a:solidFill>
                  <a:srgbClr val="131CB0"/>
                </a:solidFill>
                <a:latin typeface="Times" charset="0"/>
              </a:rPr>
              <a:t>STUDENT RESPONSIBILITY</a:t>
            </a:r>
            <a:endParaRPr lang="en-US" altLang="en-US" sz="2400" b="0">
              <a:latin typeface="Times" charset="0"/>
            </a:endParaRPr>
          </a:p>
        </p:txBody>
      </p:sp>
      <p:sp>
        <p:nvSpPr>
          <p:cNvPr id="49158" name="Line 6"/>
          <p:cNvSpPr>
            <a:spLocks noChangeShapeType="1"/>
          </p:cNvSpPr>
          <p:nvPr/>
        </p:nvSpPr>
        <p:spPr bwMode="auto">
          <a:xfrm>
            <a:off x="685800" y="1752600"/>
            <a:ext cx="73914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59" name="Text Box 7"/>
          <p:cNvSpPr txBox="1">
            <a:spLocks noChangeArrowheads="1"/>
          </p:cNvSpPr>
          <p:nvPr/>
        </p:nvSpPr>
        <p:spPr bwMode="auto">
          <a:xfrm>
            <a:off x="1676400" y="1295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spcBef>
                <a:spcPct val="50000"/>
              </a:spcBef>
            </a:pPr>
            <a:r>
              <a:rPr lang="en-US" altLang="en-US" sz="2400" b="0" i="1">
                <a:latin typeface="Times" charset="0"/>
              </a:rPr>
              <a:t>Focus Lesson</a:t>
            </a:r>
            <a:endParaRPr lang="en-US" altLang="en-US" sz="2400" b="0">
              <a:latin typeface="Times" charset="0"/>
            </a:endParaRPr>
          </a:p>
        </p:txBody>
      </p:sp>
      <p:sp>
        <p:nvSpPr>
          <p:cNvPr id="49160" name="Line 8"/>
          <p:cNvSpPr>
            <a:spLocks noChangeShapeType="1"/>
          </p:cNvSpPr>
          <p:nvPr/>
        </p:nvSpPr>
        <p:spPr bwMode="auto">
          <a:xfrm>
            <a:off x="609600" y="2819400"/>
            <a:ext cx="7391400" cy="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1" name="Line 9"/>
          <p:cNvSpPr>
            <a:spLocks noChangeShapeType="1"/>
          </p:cNvSpPr>
          <p:nvPr/>
        </p:nvSpPr>
        <p:spPr bwMode="auto">
          <a:xfrm>
            <a:off x="533400" y="3886200"/>
            <a:ext cx="7391400" cy="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2" name="Text Box 10"/>
          <p:cNvSpPr txBox="1">
            <a:spLocks noChangeArrowheads="1"/>
          </p:cNvSpPr>
          <p:nvPr/>
        </p:nvSpPr>
        <p:spPr bwMode="auto">
          <a:xfrm>
            <a:off x="1828800" y="18288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800" i="1">
                <a:solidFill>
                  <a:srgbClr val="FF0000"/>
                </a:solidFill>
                <a:latin typeface="Times" charset="0"/>
              </a:rPr>
              <a:t>Guided Instruction</a:t>
            </a:r>
            <a:endParaRPr lang="en-US" altLang="en-US" sz="2400">
              <a:solidFill>
                <a:srgbClr val="FF0000"/>
              </a:solidFill>
              <a:latin typeface="Times" charset="0"/>
            </a:endParaRPr>
          </a:p>
        </p:txBody>
      </p:sp>
      <p:sp>
        <p:nvSpPr>
          <p:cNvPr id="49163" name="Text Box 11"/>
          <p:cNvSpPr txBox="1">
            <a:spLocks noChangeArrowheads="1"/>
          </p:cNvSpPr>
          <p:nvPr/>
        </p:nvSpPr>
        <p:spPr bwMode="auto">
          <a:xfrm>
            <a:off x="5927725" y="1127125"/>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I do it</a:t>
            </a:r>
            <a:r>
              <a:rPr lang="ja-JP" altLang="en-US" sz="2400">
                <a:solidFill>
                  <a:schemeClr val="tx2"/>
                </a:solidFill>
              </a:rPr>
              <a:t>”</a:t>
            </a:r>
            <a:endParaRPr lang="en-US" altLang="en-US" sz="2400" b="0">
              <a:solidFill>
                <a:schemeClr val="tx2"/>
              </a:solidFill>
              <a:latin typeface="Times" charset="0"/>
            </a:endParaRPr>
          </a:p>
        </p:txBody>
      </p:sp>
      <p:sp>
        <p:nvSpPr>
          <p:cNvPr id="49164" name="Text Box 12"/>
          <p:cNvSpPr txBox="1">
            <a:spLocks noChangeArrowheads="1"/>
          </p:cNvSpPr>
          <p:nvPr/>
        </p:nvSpPr>
        <p:spPr bwMode="auto">
          <a:xfrm>
            <a:off x="6248400" y="2133600"/>
            <a:ext cx="158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We do it</a:t>
            </a:r>
            <a:r>
              <a:rPr lang="ja-JP" altLang="en-US" sz="2400">
                <a:solidFill>
                  <a:schemeClr val="tx2"/>
                </a:solidFill>
              </a:rPr>
              <a:t>”</a:t>
            </a:r>
            <a:endParaRPr lang="en-US" altLang="en-US" sz="2400">
              <a:latin typeface="Times" charset="0"/>
            </a:endParaRPr>
          </a:p>
        </p:txBody>
      </p:sp>
      <p:sp>
        <p:nvSpPr>
          <p:cNvPr id="49165" name="Text Box 13"/>
          <p:cNvSpPr txBox="1">
            <a:spLocks noChangeArrowheads="1"/>
          </p:cNvSpPr>
          <p:nvPr/>
        </p:nvSpPr>
        <p:spPr bwMode="auto">
          <a:xfrm>
            <a:off x="6705600" y="2971800"/>
            <a:ext cx="1616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You do it </a:t>
            </a:r>
          </a:p>
          <a:p>
            <a:r>
              <a:rPr lang="en-US" altLang="en-US" sz="2400">
                <a:solidFill>
                  <a:schemeClr val="tx2"/>
                </a:solidFill>
                <a:latin typeface="Times" charset="0"/>
              </a:rPr>
              <a:t>  together</a:t>
            </a:r>
            <a:r>
              <a:rPr lang="ja-JP" altLang="en-US" sz="2400">
                <a:solidFill>
                  <a:schemeClr val="tx2"/>
                </a:solidFill>
              </a:rPr>
              <a:t>”</a:t>
            </a:r>
            <a:endParaRPr lang="en-US" altLang="en-US" sz="2400" b="0">
              <a:latin typeface="Times" charset="0"/>
            </a:endParaRPr>
          </a:p>
        </p:txBody>
      </p:sp>
      <p:sp>
        <p:nvSpPr>
          <p:cNvPr id="49166" name="Text Box 14"/>
          <p:cNvSpPr txBox="1">
            <a:spLocks noChangeArrowheads="1"/>
          </p:cNvSpPr>
          <p:nvPr/>
        </p:nvSpPr>
        <p:spPr bwMode="auto">
          <a:xfrm>
            <a:off x="3870325" y="2955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sz="2400" b="0">
              <a:latin typeface="Times" charset="0"/>
            </a:endParaRPr>
          </a:p>
        </p:txBody>
      </p:sp>
      <p:sp>
        <p:nvSpPr>
          <p:cNvPr id="49167" name="Text Box 15"/>
          <p:cNvSpPr txBox="1">
            <a:spLocks noChangeArrowheads="1"/>
          </p:cNvSpPr>
          <p:nvPr/>
        </p:nvSpPr>
        <p:spPr bwMode="auto">
          <a:xfrm>
            <a:off x="4203700" y="3154363"/>
            <a:ext cx="215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800" i="1" dirty="0">
                <a:solidFill>
                  <a:srgbClr val="BF051C"/>
                </a:solidFill>
                <a:latin typeface="Times" charset="0"/>
              </a:rPr>
              <a:t>Collaborative</a:t>
            </a:r>
            <a:endParaRPr lang="en-US" altLang="en-US" sz="2400" b="0" dirty="0">
              <a:latin typeface="Times" charset="0"/>
            </a:endParaRPr>
          </a:p>
        </p:txBody>
      </p:sp>
      <p:sp>
        <p:nvSpPr>
          <p:cNvPr id="49168" name="Text Box 16"/>
          <p:cNvSpPr txBox="1">
            <a:spLocks noChangeArrowheads="1"/>
          </p:cNvSpPr>
          <p:nvPr/>
        </p:nvSpPr>
        <p:spPr bwMode="auto">
          <a:xfrm>
            <a:off x="3886200" y="4191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spcBef>
                <a:spcPct val="50000"/>
              </a:spcBef>
            </a:pPr>
            <a:endParaRPr lang="en-US" altLang="en-US" sz="2400" b="0">
              <a:latin typeface="Times" charset="0"/>
            </a:endParaRPr>
          </a:p>
        </p:txBody>
      </p:sp>
      <p:sp>
        <p:nvSpPr>
          <p:cNvPr id="49169" name="Text Box 17"/>
          <p:cNvSpPr txBox="1">
            <a:spLocks noChangeArrowheads="1"/>
          </p:cNvSpPr>
          <p:nvPr/>
        </p:nvSpPr>
        <p:spPr bwMode="auto">
          <a:xfrm>
            <a:off x="4191000" y="4038600"/>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400" b="0" i="1">
                <a:latin typeface="Times" charset="0"/>
              </a:rPr>
              <a:t>Independent</a:t>
            </a:r>
            <a:endParaRPr lang="en-US" altLang="en-US" sz="2400" b="0">
              <a:latin typeface="Times" charset="0"/>
            </a:endParaRPr>
          </a:p>
        </p:txBody>
      </p:sp>
      <p:sp>
        <p:nvSpPr>
          <p:cNvPr id="49170" name="Text Box 18"/>
          <p:cNvSpPr txBox="1">
            <a:spLocks noChangeArrowheads="1"/>
          </p:cNvSpPr>
          <p:nvPr/>
        </p:nvSpPr>
        <p:spPr bwMode="auto">
          <a:xfrm>
            <a:off x="7086600" y="3962400"/>
            <a:ext cx="1539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You do it</a:t>
            </a:r>
          </a:p>
          <a:p>
            <a:r>
              <a:rPr lang="en-US" altLang="en-US" sz="2400">
                <a:solidFill>
                  <a:schemeClr val="tx2"/>
                </a:solidFill>
                <a:latin typeface="Times" charset="0"/>
              </a:rPr>
              <a:t>   alone</a:t>
            </a:r>
            <a:r>
              <a:rPr lang="ja-JP" altLang="en-US" sz="2400">
                <a:solidFill>
                  <a:schemeClr val="tx2"/>
                </a:solidFill>
              </a:rPr>
              <a:t>”</a:t>
            </a:r>
            <a:endParaRPr lang="en-US" altLang="en-US" sz="2400" b="0">
              <a:solidFill>
                <a:schemeClr val="tx2"/>
              </a:solidFill>
              <a:latin typeface="Times" charset="0"/>
            </a:endParaRPr>
          </a:p>
        </p:txBody>
      </p:sp>
      <p:sp>
        <p:nvSpPr>
          <p:cNvPr id="49171" name="Text Box 19"/>
          <p:cNvSpPr txBox="1">
            <a:spLocks noChangeArrowheads="1"/>
          </p:cNvSpPr>
          <p:nvPr/>
        </p:nvSpPr>
        <p:spPr bwMode="auto">
          <a:xfrm>
            <a:off x="304800" y="51816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3200">
                <a:solidFill>
                  <a:srgbClr val="200555"/>
                </a:solidFill>
              </a:rPr>
              <a:t>A Model for Success for All Students</a:t>
            </a:r>
            <a:r>
              <a:rPr lang="en-US" altLang="en-US" sz="3200">
                <a:solidFill>
                  <a:srgbClr val="200555"/>
                </a:solidFill>
                <a:latin typeface="Times" charset="0"/>
              </a:rPr>
              <a:t> </a:t>
            </a:r>
            <a:endParaRPr lang="en-US" altLang="en-US" sz="2400" b="0">
              <a:solidFill>
                <a:srgbClr val="200555"/>
              </a:solidFill>
              <a:latin typeface="Times" charset="0"/>
            </a:endParaRPr>
          </a:p>
        </p:txBody>
      </p:sp>
      <p:sp>
        <p:nvSpPr>
          <p:cNvPr id="49172" name="Text Box 20"/>
          <p:cNvSpPr txBox="1">
            <a:spLocks noChangeArrowheads="1"/>
          </p:cNvSpPr>
          <p:nvPr/>
        </p:nvSpPr>
        <p:spPr bwMode="auto">
          <a:xfrm>
            <a:off x="533400" y="5881688"/>
            <a:ext cx="83137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en-US" altLang="en-US" sz="1400" b="0"/>
              <a:t>Fisher, D., &amp; Frey, N. (2008). </a:t>
            </a:r>
            <a:r>
              <a:rPr lang="en-US" altLang="en-US" sz="1400" b="0" i="1"/>
              <a:t>Better learning through structured teaching: A framework for the gradual release of responsibility. </a:t>
            </a:r>
            <a:r>
              <a:rPr lang="en-US" altLang="en-US" sz="1400" b="0"/>
              <a:t>Alexandria, VA: Association for Supervision and Curriculum Development. </a:t>
            </a:r>
          </a:p>
          <a:p>
            <a:endParaRPr lang="en-US" altLang="en-US" sz="1400" b="0"/>
          </a:p>
        </p:txBody>
      </p:sp>
      <p:sp>
        <p:nvSpPr>
          <p:cNvPr id="2" name="Slide Number Placeholder 1"/>
          <p:cNvSpPr>
            <a:spLocks noGrp="1"/>
          </p:cNvSpPr>
          <p:nvPr>
            <p:ph type="sldNum" sz="quarter" idx="12"/>
          </p:nvPr>
        </p:nvSpPr>
        <p:spPr/>
        <p:txBody>
          <a:bodyPr/>
          <a:lstStyle/>
          <a:p>
            <a:fld id="{EB788BF1-8929-A543-AE20-D6BB6422DF8A}" type="slidenum">
              <a:rPr lang="en-US" smtClean="0"/>
              <a:pPr/>
              <a:t>12</a:t>
            </a:fld>
            <a:endParaRPr lang="en-US"/>
          </a:p>
        </p:txBody>
      </p:sp>
    </p:spTree>
    <p:extLst>
      <p:ext uri="{BB962C8B-B14F-4D97-AF65-F5344CB8AC3E}">
        <p14:creationId xmlns:p14="http://schemas.microsoft.com/office/powerpoint/2010/main" val="180419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686800" cy="1143000"/>
          </a:xfrm>
        </p:spPr>
        <p:txBody>
          <a:bodyPr>
            <a:normAutofit fontScale="90000"/>
          </a:bodyPr>
          <a:lstStyle/>
          <a:p>
            <a:pPr eaLnBrk="1" hangingPunct="1"/>
            <a:r>
              <a:rPr kumimoji="1" lang="en-US" altLang="en-US" sz="4000" b="1" dirty="0" smtClean="0">
                <a:solidFill>
                  <a:schemeClr val="accent2"/>
                </a:solidFill>
              </a:rPr>
              <a:t>The sudden release of responsibility</a:t>
            </a:r>
            <a:endParaRPr kumimoji="1" lang="en-US" altLang="en-US" dirty="0" smtClean="0">
              <a:solidFill>
                <a:schemeClr val="accent2"/>
              </a:solidFill>
            </a:endParaRPr>
          </a:p>
        </p:txBody>
      </p:sp>
      <p:sp>
        <p:nvSpPr>
          <p:cNvPr id="50179" name="AutoShape 3"/>
          <p:cNvSpPr>
            <a:spLocks noChangeArrowheads="1"/>
          </p:cNvSpPr>
          <p:nvPr/>
        </p:nvSpPr>
        <p:spPr bwMode="auto">
          <a:xfrm>
            <a:off x="3429000" y="1981200"/>
            <a:ext cx="3733800" cy="3733800"/>
          </a:xfrm>
          <a:prstGeom prst="triangle">
            <a:avLst>
              <a:gd name="adj" fmla="val 50000"/>
            </a:avLst>
          </a:prstGeom>
          <a:solidFill>
            <a:schemeClr val="accent1"/>
          </a:solidFill>
          <a:ln w="57150">
            <a:solidFill>
              <a:schemeClr val="tx1"/>
            </a:solidFill>
            <a:miter lim="800000"/>
            <a:headEnd/>
            <a:tailEnd/>
          </a:ln>
          <a:scene3d>
            <a:camera prst="orthographicFront"/>
            <a:lightRig rig="threePt" dir="t"/>
          </a:scene3d>
          <a:sp3d>
            <a:bevelT w="152400" h="50800" prst="softRound"/>
          </a:sp3d>
        </p:spPr>
        <p:txBody>
          <a:bodyPr wrap="none" anchor="ct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a:p>
        </p:txBody>
      </p:sp>
      <p:sp>
        <p:nvSpPr>
          <p:cNvPr id="50180" name="AutoShape 4"/>
          <p:cNvSpPr>
            <a:spLocks noChangeArrowheads="1"/>
          </p:cNvSpPr>
          <p:nvPr/>
        </p:nvSpPr>
        <p:spPr bwMode="auto">
          <a:xfrm rot="10800000">
            <a:off x="1066800" y="1981200"/>
            <a:ext cx="3733800" cy="3733800"/>
          </a:xfrm>
          <a:prstGeom prst="triangle">
            <a:avLst>
              <a:gd name="adj" fmla="val 50000"/>
            </a:avLst>
          </a:prstGeom>
          <a:solidFill>
            <a:schemeClr val="accent1"/>
          </a:solidFill>
          <a:ln w="57150">
            <a:solidFill>
              <a:schemeClr val="tx1"/>
            </a:solidFill>
            <a:miter lim="800000"/>
            <a:headEnd/>
            <a:tailEnd/>
          </a:ln>
          <a:scene3d>
            <a:camera prst="orthographicFront"/>
            <a:lightRig rig="threePt" dir="t"/>
          </a:scene3d>
          <a:sp3d>
            <a:bevelT w="152400" h="50800" prst="softRound"/>
          </a:sp3d>
        </p:spPr>
        <p:txBody>
          <a:bodyPr wrap="none" anchor="ct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a:p>
        </p:txBody>
      </p:sp>
      <p:sp>
        <p:nvSpPr>
          <p:cNvPr id="50181" name="Text Box 5"/>
          <p:cNvSpPr txBox="1">
            <a:spLocks noChangeArrowheads="1"/>
          </p:cNvSpPr>
          <p:nvPr/>
        </p:nvSpPr>
        <p:spPr bwMode="auto">
          <a:xfrm>
            <a:off x="990600" y="1371600"/>
            <a:ext cx="418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en-US" altLang="en-US" sz="2400" i="1">
                <a:solidFill>
                  <a:srgbClr val="131CB0"/>
                </a:solidFill>
                <a:latin typeface="Times" charset="0"/>
              </a:rPr>
              <a:t>TEACHER RESPONSIBILITY</a:t>
            </a:r>
            <a:endParaRPr lang="en-US" altLang="en-US" sz="2400" b="0">
              <a:latin typeface="Times" charset="0"/>
            </a:endParaRPr>
          </a:p>
        </p:txBody>
      </p:sp>
      <p:sp>
        <p:nvSpPr>
          <p:cNvPr id="50182" name="Text Box 6"/>
          <p:cNvSpPr txBox="1">
            <a:spLocks noChangeArrowheads="1"/>
          </p:cNvSpPr>
          <p:nvPr/>
        </p:nvSpPr>
        <p:spPr bwMode="auto">
          <a:xfrm>
            <a:off x="3200400" y="57150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spcBef>
                <a:spcPct val="50000"/>
              </a:spcBef>
            </a:pPr>
            <a:r>
              <a:rPr lang="en-US" altLang="en-US" sz="2400" i="1">
                <a:solidFill>
                  <a:srgbClr val="131CB0"/>
                </a:solidFill>
                <a:latin typeface="Times" charset="0"/>
              </a:rPr>
              <a:t>STUDENT RESPONSIBILITY</a:t>
            </a:r>
            <a:endParaRPr lang="en-US" altLang="en-US" sz="2400" b="0">
              <a:latin typeface="Times" charset="0"/>
            </a:endParaRPr>
          </a:p>
        </p:txBody>
      </p:sp>
      <p:sp>
        <p:nvSpPr>
          <p:cNvPr id="50183" name="Line 7"/>
          <p:cNvSpPr>
            <a:spLocks noChangeShapeType="1"/>
          </p:cNvSpPr>
          <p:nvPr/>
        </p:nvSpPr>
        <p:spPr bwMode="auto">
          <a:xfrm>
            <a:off x="685800" y="3048000"/>
            <a:ext cx="7391400" cy="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4" name="Text Box 8"/>
          <p:cNvSpPr txBox="1">
            <a:spLocks noChangeArrowheads="1"/>
          </p:cNvSpPr>
          <p:nvPr/>
        </p:nvSpPr>
        <p:spPr bwMode="auto">
          <a:xfrm>
            <a:off x="1752600" y="2209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spcBef>
                <a:spcPct val="50000"/>
              </a:spcBef>
            </a:pPr>
            <a:r>
              <a:rPr lang="en-US" altLang="en-US" sz="2400" b="0" i="1">
                <a:latin typeface="Times" charset="0"/>
              </a:rPr>
              <a:t>Focus Lesson</a:t>
            </a:r>
            <a:endParaRPr lang="en-US" altLang="en-US" sz="2400" b="0">
              <a:latin typeface="Times" charset="0"/>
            </a:endParaRPr>
          </a:p>
        </p:txBody>
      </p:sp>
      <p:sp>
        <p:nvSpPr>
          <p:cNvPr id="50185" name="Text Box 9"/>
          <p:cNvSpPr txBox="1">
            <a:spLocks noChangeArrowheads="1"/>
          </p:cNvSpPr>
          <p:nvPr/>
        </p:nvSpPr>
        <p:spPr bwMode="auto">
          <a:xfrm>
            <a:off x="6003925" y="2041525"/>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I do it</a:t>
            </a:r>
            <a:r>
              <a:rPr lang="ja-JP" altLang="en-US" sz="2400">
                <a:solidFill>
                  <a:schemeClr val="tx2"/>
                </a:solidFill>
              </a:rPr>
              <a:t>”</a:t>
            </a:r>
            <a:endParaRPr lang="en-US" altLang="en-US" sz="2400">
              <a:solidFill>
                <a:schemeClr val="tx2"/>
              </a:solidFill>
              <a:latin typeface="Times" charset="0"/>
            </a:endParaRPr>
          </a:p>
        </p:txBody>
      </p:sp>
      <p:sp>
        <p:nvSpPr>
          <p:cNvPr id="50186" name="Text Box 10"/>
          <p:cNvSpPr txBox="1">
            <a:spLocks noChangeArrowheads="1"/>
          </p:cNvSpPr>
          <p:nvPr/>
        </p:nvSpPr>
        <p:spPr bwMode="auto">
          <a:xfrm>
            <a:off x="3946525" y="3870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sz="2400" b="0">
              <a:latin typeface="Times" charset="0"/>
            </a:endParaRPr>
          </a:p>
        </p:txBody>
      </p:sp>
      <p:sp>
        <p:nvSpPr>
          <p:cNvPr id="50187" name="Text Box 11"/>
          <p:cNvSpPr txBox="1">
            <a:spLocks noChangeArrowheads="1"/>
          </p:cNvSpPr>
          <p:nvPr/>
        </p:nvSpPr>
        <p:spPr bwMode="auto">
          <a:xfrm>
            <a:off x="3962400" y="510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spcBef>
                <a:spcPct val="50000"/>
              </a:spcBef>
            </a:pPr>
            <a:endParaRPr lang="en-US" altLang="en-US" sz="2400" b="0">
              <a:latin typeface="Times" charset="0"/>
            </a:endParaRPr>
          </a:p>
        </p:txBody>
      </p:sp>
      <p:sp>
        <p:nvSpPr>
          <p:cNvPr id="50188" name="Text Box 12"/>
          <p:cNvSpPr txBox="1">
            <a:spLocks noChangeArrowheads="1"/>
          </p:cNvSpPr>
          <p:nvPr/>
        </p:nvSpPr>
        <p:spPr bwMode="auto">
          <a:xfrm>
            <a:off x="4419600" y="4267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400" b="0" i="1">
                <a:latin typeface="Times" charset="0"/>
              </a:rPr>
              <a:t>Independent</a:t>
            </a:r>
          </a:p>
        </p:txBody>
      </p:sp>
      <p:sp>
        <p:nvSpPr>
          <p:cNvPr id="50189" name="Text Box 13"/>
          <p:cNvSpPr txBox="1">
            <a:spLocks noChangeArrowheads="1"/>
          </p:cNvSpPr>
          <p:nvPr/>
        </p:nvSpPr>
        <p:spPr bwMode="auto">
          <a:xfrm>
            <a:off x="6629400" y="3581400"/>
            <a:ext cx="1539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You do it</a:t>
            </a:r>
          </a:p>
          <a:p>
            <a:r>
              <a:rPr lang="en-US" altLang="en-US" sz="2400">
                <a:solidFill>
                  <a:schemeClr val="tx2"/>
                </a:solidFill>
                <a:latin typeface="Times" charset="0"/>
              </a:rPr>
              <a:t>   alone</a:t>
            </a:r>
            <a:r>
              <a:rPr lang="ja-JP" altLang="en-US" sz="2400">
                <a:solidFill>
                  <a:schemeClr val="tx2"/>
                </a:solidFill>
              </a:rPr>
              <a:t>”</a:t>
            </a:r>
            <a:endParaRPr lang="en-US" altLang="en-US" sz="2400" b="0">
              <a:latin typeface="Times" charset="0"/>
            </a:endParaRPr>
          </a:p>
        </p:txBody>
      </p:sp>
      <p:sp>
        <p:nvSpPr>
          <p:cNvPr id="50190" name="Text Box 14"/>
          <p:cNvSpPr txBox="1">
            <a:spLocks noChangeArrowheads="1"/>
          </p:cNvSpPr>
          <p:nvPr/>
        </p:nvSpPr>
        <p:spPr bwMode="auto">
          <a:xfrm>
            <a:off x="822325" y="6019800"/>
            <a:ext cx="78724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en-US" altLang="en-US" sz="1400" b="0"/>
              <a:t>Fisher, D., &amp; Frey, N. (2008). </a:t>
            </a:r>
            <a:r>
              <a:rPr lang="en-US" altLang="en-US" sz="1400" b="0" i="1"/>
              <a:t>Better learning through structured teaching: A framework for the gradual release of responsibility. </a:t>
            </a:r>
            <a:r>
              <a:rPr lang="en-US" altLang="en-US" sz="1400" b="0"/>
              <a:t>Alexandria, VA: Association for Supervision and Curriculum Development.</a:t>
            </a:r>
          </a:p>
          <a:p>
            <a:endParaRPr lang="en-US" altLang="en-US" sz="1400" b="0"/>
          </a:p>
        </p:txBody>
      </p:sp>
      <p:sp>
        <p:nvSpPr>
          <p:cNvPr id="2" name="Slide Number Placeholder 1"/>
          <p:cNvSpPr>
            <a:spLocks noGrp="1"/>
          </p:cNvSpPr>
          <p:nvPr>
            <p:ph type="sldNum" sz="quarter" idx="12"/>
          </p:nvPr>
        </p:nvSpPr>
        <p:spPr/>
        <p:txBody>
          <a:bodyPr/>
          <a:lstStyle/>
          <a:p>
            <a:fld id="{EB788BF1-8929-A543-AE20-D6BB6422DF8A}" type="slidenum">
              <a:rPr lang="en-US" smtClean="0"/>
              <a:pPr/>
              <a:t>13</a:t>
            </a:fld>
            <a:endParaRPr lang="en-US"/>
          </a:p>
        </p:txBody>
      </p:sp>
    </p:spTree>
    <p:extLst>
      <p:ext uri="{BB962C8B-B14F-4D97-AF65-F5344CB8AC3E}">
        <p14:creationId xmlns:p14="http://schemas.microsoft.com/office/powerpoint/2010/main" val="40561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457200"/>
            <a:ext cx="8229600" cy="1143000"/>
          </a:xfrm>
        </p:spPr>
        <p:txBody>
          <a:bodyPr/>
          <a:lstStyle/>
          <a:p>
            <a:pPr eaLnBrk="1" hangingPunct="1"/>
            <a:r>
              <a:rPr kumimoji="1" lang="en-US" altLang="en-US" b="1" dirty="0" smtClean="0">
                <a:solidFill>
                  <a:schemeClr val="accent2"/>
                </a:solidFill>
              </a:rPr>
              <a:t>DIY School</a:t>
            </a:r>
            <a:endParaRPr kumimoji="1" lang="en-US" altLang="en-US" dirty="0" smtClean="0">
              <a:solidFill>
                <a:schemeClr val="accent2"/>
              </a:solidFill>
            </a:endParaRPr>
          </a:p>
        </p:txBody>
      </p:sp>
      <p:sp>
        <p:nvSpPr>
          <p:cNvPr id="51203" name="AutoShape 3"/>
          <p:cNvSpPr>
            <a:spLocks noChangeArrowheads="1"/>
          </p:cNvSpPr>
          <p:nvPr/>
        </p:nvSpPr>
        <p:spPr bwMode="auto">
          <a:xfrm>
            <a:off x="3276600" y="1752600"/>
            <a:ext cx="3733800" cy="3733800"/>
          </a:xfrm>
          <a:prstGeom prst="triangle">
            <a:avLst>
              <a:gd name="adj" fmla="val 50000"/>
            </a:avLst>
          </a:prstGeom>
          <a:solidFill>
            <a:schemeClr val="accent1"/>
          </a:solidFill>
          <a:ln w="57150">
            <a:solidFill>
              <a:schemeClr val="tx1"/>
            </a:solidFill>
            <a:miter lim="800000"/>
            <a:headEnd/>
            <a:tailEnd/>
          </a:ln>
          <a:scene3d>
            <a:camera prst="orthographicFront"/>
            <a:lightRig rig="threePt" dir="t"/>
          </a:scene3d>
          <a:sp3d>
            <a:bevelT w="152400" h="50800" prst="softRound"/>
          </a:sp3d>
        </p:spPr>
        <p:txBody>
          <a:bodyPr wrap="none" anchor="ct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a:p>
        </p:txBody>
      </p:sp>
      <p:sp>
        <p:nvSpPr>
          <p:cNvPr id="51204" name="Text Box 4"/>
          <p:cNvSpPr txBox="1">
            <a:spLocks noChangeArrowheads="1"/>
          </p:cNvSpPr>
          <p:nvPr/>
        </p:nvSpPr>
        <p:spPr bwMode="auto">
          <a:xfrm>
            <a:off x="533400" y="2057400"/>
            <a:ext cx="4189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400" i="1">
                <a:solidFill>
                  <a:srgbClr val="131CB0"/>
                </a:solidFill>
                <a:latin typeface="Times" charset="0"/>
              </a:rPr>
              <a:t>TEACHER RESPONSIBILITY</a:t>
            </a:r>
          </a:p>
          <a:p>
            <a:pPr algn="ctr"/>
            <a:r>
              <a:rPr lang="en-US" altLang="en-US" sz="2400" b="0">
                <a:latin typeface="Times" charset="0"/>
              </a:rPr>
              <a:t>(none)</a:t>
            </a:r>
          </a:p>
        </p:txBody>
      </p:sp>
      <p:sp>
        <p:nvSpPr>
          <p:cNvPr id="51205" name="Text Box 5"/>
          <p:cNvSpPr txBox="1">
            <a:spLocks noChangeArrowheads="1"/>
          </p:cNvSpPr>
          <p:nvPr/>
        </p:nvSpPr>
        <p:spPr bwMode="auto">
          <a:xfrm>
            <a:off x="3124200" y="54864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spcBef>
                <a:spcPct val="50000"/>
              </a:spcBef>
            </a:pPr>
            <a:r>
              <a:rPr lang="en-US" altLang="en-US" sz="2400" i="1">
                <a:solidFill>
                  <a:srgbClr val="131CB0"/>
                </a:solidFill>
                <a:latin typeface="Times" charset="0"/>
              </a:rPr>
              <a:t>STUDENT RESPONSIBILITY</a:t>
            </a:r>
            <a:endParaRPr lang="en-US" altLang="en-US" sz="2400" b="0">
              <a:latin typeface="Times" charset="0"/>
            </a:endParaRPr>
          </a:p>
        </p:txBody>
      </p:sp>
      <p:sp>
        <p:nvSpPr>
          <p:cNvPr id="51206" name="Text Box 6"/>
          <p:cNvSpPr txBox="1">
            <a:spLocks noChangeArrowheads="1"/>
          </p:cNvSpPr>
          <p:nvPr/>
        </p:nvSpPr>
        <p:spPr bwMode="auto">
          <a:xfrm>
            <a:off x="3794125" y="3870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sz="2400" b="0">
              <a:latin typeface="Times" charset="0"/>
            </a:endParaRPr>
          </a:p>
        </p:txBody>
      </p:sp>
      <p:sp>
        <p:nvSpPr>
          <p:cNvPr id="51207" name="Text Box 7"/>
          <p:cNvSpPr txBox="1">
            <a:spLocks noChangeArrowheads="1"/>
          </p:cNvSpPr>
          <p:nvPr/>
        </p:nvSpPr>
        <p:spPr bwMode="auto">
          <a:xfrm>
            <a:off x="3810000" y="510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spcBef>
                <a:spcPct val="50000"/>
              </a:spcBef>
            </a:pPr>
            <a:endParaRPr lang="en-US" altLang="en-US" sz="2400" b="0">
              <a:latin typeface="Times" charset="0"/>
            </a:endParaRPr>
          </a:p>
        </p:txBody>
      </p:sp>
      <p:sp>
        <p:nvSpPr>
          <p:cNvPr id="51208" name="Text Box 8"/>
          <p:cNvSpPr txBox="1">
            <a:spLocks noChangeArrowheads="1"/>
          </p:cNvSpPr>
          <p:nvPr/>
        </p:nvSpPr>
        <p:spPr bwMode="auto">
          <a:xfrm>
            <a:off x="4343400" y="4114800"/>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400" b="0" i="1">
                <a:latin typeface="Times" charset="0"/>
              </a:rPr>
              <a:t>Independent</a:t>
            </a:r>
            <a:endParaRPr lang="en-US" altLang="en-US" sz="2400" b="0">
              <a:latin typeface="Times" charset="0"/>
            </a:endParaRPr>
          </a:p>
        </p:txBody>
      </p:sp>
      <p:sp>
        <p:nvSpPr>
          <p:cNvPr id="51209" name="Text Box 9"/>
          <p:cNvSpPr txBox="1">
            <a:spLocks noChangeArrowheads="1"/>
          </p:cNvSpPr>
          <p:nvPr/>
        </p:nvSpPr>
        <p:spPr bwMode="auto">
          <a:xfrm>
            <a:off x="6553200" y="3581400"/>
            <a:ext cx="1539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You do it</a:t>
            </a:r>
          </a:p>
          <a:p>
            <a:r>
              <a:rPr lang="en-US" altLang="en-US" sz="2400">
                <a:solidFill>
                  <a:schemeClr val="tx2"/>
                </a:solidFill>
                <a:latin typeface="Times" charset="0"/>
              </a:rPr>
              <a:t>   alone</a:t>
            </a:r>
            <a:r>
              <a:rPr lang="ja-JP" altLang="en-US" sz="2400">
                <a:solidFill>
                  <a:schemeClr val="tx2"/>
                </a:solidFill>
              </a:rPr>
              <a:t>”</a:t>
            </a:r>
            <a:endParaRPr lang="en-US" altLang="en-US" sz="2400" b="0">
              <a:latin typeface="Times" charset="0"/>
            </a:endParaRPr>
          </a:p>
        </p:txBody>
      </p:sp>
      <p:sp>
        <p:nvSpPr>
          <p:cNvPr id="51210" name="Text Box 10"/>
          <p:cNvSpPr txBox="1">
            <a:spLocks noChangeArrowheads="1"/>
          </p:cNvSpPr>
          <p:nvPr/>
        </p:nvSpPr>
        <p:spPr bwMode="auto">
          <a:xfrm>
            <a:off x="533400" y="5867400"/>
            <a:ext cx="82280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en-US" altLang="en-US" sz="1400" b="0"/>
              <a:t>Fisher, D., &amp; Frey, N. (2008). </a:t>
            </a:r>
            <a:r>
              <a:rPr lang="en-US" altLang="en-US" sz="1400" b="0" i="1"/>
              <a:t>Better learning through structured teaching: A framework for the gradual </a:t>
            </a:r>
          </a:p>
          <a:p>
            <a:r>
              <a:rPr lang="en-US" altLang="en-US" sz="1400" b="0" i="1"/>
              <a:t>release of responsibility. </a:t>
            </a:r>
            <a:r>
              <a:rPr lang="en-US" altLang="en-US" sz="1400" b="0"/>
              <a:t>Alexandria, VA: Association for Supervision and Curriculum Development.</a:t>
            </a:r>
          </a:p>
          <a:p>
            <a:endParaRPr lang="en-US" altLang="en-US" sz="1400" b="0"/>
          </a:p>
        </p:txBody>
      </p:sp>
      <p:sp>
        <p:nvSpPr>
          <p:cNvPr id="2" name="Slide Number Placeholder 1"/>
          <p:cNvSpPr>
            <a:spLocks noGrp="1"/>
          </p:cNvSpPr>
          <p:nvPr>
            <p:ph type="sldNum" sz="quarter" idx="12"/>
          </p:nvPr>
        </p:nvSpPr>
        <p:spPr/>
        <p:txBody>
          <a:bodyPr/>
          <a:lstStyle/>
          <a:p>
            <a:fld id="{EB788BF1-8929-A543-AE20-D6BB6422DF8A}" type="slidenum">
              <a:rPr lang="en-US" smtClean="0"/>
              <a:pPr/>
              <a:t>14</a:t>
            </a:fld>
            <a:endParaRPr lang="en-US"/>
          </a:p>
        </p:txBody>
      </p:sp>
    </p:spTree>
    <p:extLst>
      <p:ext uri="{BB962C8B-B14F-4D97-AF65-F5344CB8AC3E}">
        <p14:creationId xmlns:p14="http://schemas.microsoft.com/office/powerpoint/2010/main" val="2703942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3352800" y="1143000"/>
            <a:ext cx="3733800" cy="3733800"/>
          </a:xfrm>
          <a:prstGeom prst="triangle">
            <a:avLst>
              <a:gd name="adj" fmla="val 50000"/>
            </a:avLst>
          </a:prstGeom>
          <a:solidFill>
            <a:schemeClr val="accent1"/>
          </a:solidFill>
          <a:ln w="57150">
            <a:solidFill>
              <a:schemeClr val="tx1"/>
            </a:solidFill>
            <a:miter lim="800000"/>
            <a:headEnd/>
            <a:tailEnd/>
          </a:ln>
          <a:scene3d>
            <a:camera prst="orthographicFront"/>
            <a:lightRig rig="threePt" dir="t"/>
          </a:scene3d>
          <a:sp3d>
            <a:bevelT w="152400" h="50800" prst="softRound"/>
          </a:sp3d>
        </p:spPr>
        <p:txBody>
          <a:bodyPr wrap="none" anchor="ct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a:p>
        </p:txBody>
      </p:sp>
      <p:sp>
        <p:nvSpPr>
          <p:cNvPr id="52227" name="AutoShape 3"/>
          <p:cNvSpPr>
            <a:spLocks noChangeArrowheads="1"/>
          </p:cNvSpPr>
          <p:nvPr/>
        </p:nvSpPr>
        <p:spPr bwMode="auto">
          <a:xfrm rot="10800000">
            <a:off x="990600" y="1130568"/>
            <a:ext cx="3733800" cy="3733800"/>
          </a:xfrm>
          <a:prstGeom prst="triangle">
            <a:avLst>
              <a:gd name="adj" fmla="val 50000"/>
            </a:avLst>
          </a:prstGeom>
          <a:solidFill>
            <a:schemeClr val="accent1"/>
          </a:solidFill>
          <a:ln w="57150">
            <a:solidFill>
              <a:schemeClr val="tx1"/>
            </a:solidFill>
            <a:miter lim="800000"/>
            <a:headEnd/>
            <a:tailEnd/>
          </a:ln>
          <a:scene3d>
            <a:camera prst="orthographicFront"/>
            <a:lightRig rig="threePt" dir="t"/>
          </a:scene3d>
          <a:sp3d>
            <a:bevelT w="152400" h="50800" prst="softRound"/>
          </a:sp3d>
        </p:spPr>
        <p:txBody>
          <a:bodyPr wrap="none" anchor="ct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a:p>
        </p:txBody>
      </p:sp>
      <p:sp>
        <p:nvSpPr>
          <p:cNvPr id="52228" name="Text Box 4"/>
          <p:cNvSpPr txBox="1">
            <a:spLocks noChangeArrowheads="1"/>
          </p:cNvSpPr>
          <p:nvPr/>
        </p:nvSpPr>
        <p:spPr bwMode="auto">
          <a:xfrm>
            <a:off x="713704" y="613893"/>
            <a:ext cx="4189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en-US" altLang="en-US" sz="2400" i="1" dirty="0">
                <a:solidFill>
                  <a:srgbClr val="131CB0"/>
                </a:solidFill>
                <a:latin typeface="Times" charset="0"/>
              </a:rPr>
              <a:t>TEACHER RESPONSIBILITY</a:t>
            </a:r>
            <a:endParaRPr lang="en-US" altLang="en-US" sz="2400" b="0" dirty="0">
              <a:latin typeface="Times" charset="0"/>
            </a:endParaRPr>
          </a:p>
        </p:txBody>
      </p:sp>
      <p:sp>
        <p:nvSpPr>
          <p:cNvPr id="52229" name="Text Box 5"/>
          <p:cNvSpPr txBox="1">
            <a:spLocks noChangeArrowheads="1"/>
          </p:cNvSpPr>
          <p:nvPr/>
        </p:nvSpPr>
        <p:spPr bwMode="auto">
          <a:xfrm>
            <a:off x="3048000" y="4876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spcBef>
                <a:spcPct val="50000"/>
              </a:spcBef>
            </a:pPr>
            <a:r>
              <a:rPr lang="en-US" altLang="en-US" sz="2400" i="1">
                <a:solidFill>
                  <a:srgbClr val="131CB0"/>
                </a:solidFill>
                <a:latin typeface="Times" charset="0"/>
              </a:rPr>
              <a:t>STUDENT RESPONSIBILITY</a:t>
            </a:r>
            <a:endParaRPr lang="en-US" altLang="en-US" sz="2400" b="0">
              <a:latin typeface="Times" charset="0"/>
            </a:endParaRPr>
          </a:p>
        </p:txBody>
      </p:sp>
      <p:sp>
        <p:nvSpPr>
          <p:cNvPr id="52230" name="Line 6"/>
          <p:cNvSpPr>
            <a:spLocks noChangeShapeType="1"/>
          </p:cNvSpPr>
          <p:nvPr/>
        </p:nvSpPr>
        <p:spPr bwMode="auto">
          <a:xfrm>
            <a:off x="685800" y="1895341"/>
            <a:ext cx="7391400" cy="0"/>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1" name="Text Box 7"/>
          <p:cNvSpPr txBox="1">
            <a:spLocks noChangeArrowheads="1"/>
          </p:cNvSpPr>
          <p:nvPr/>
        </p:nvSpPr>
        <p:spPr bwMode="auto">
          <a:xfrm>
            <a:off x="1676400" y="1295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spcBef>
                <a:spcPct val="50000"/>
              </a:spcBef>
            </a:pPr>
            <a:r>
              <a:rPr lang="en-US" altLang="en-US" sz="2400" b="0" i="1">
                <a:latin typeface="Times" charset="0"/>
              </a:rPr>
              <a:t>Focus Lesson</a:t>
            </a:r>
            <a:endParaRPr lang="en-US" altLang="en-US" sz="2400" b="0">
              <a:latin typeface="Times" charset="0"/>
            </a:endParaRPr>
          </a:p>
        </p:txBody>
      </p:sp>
      <p:sp>
        <p:nvSpPr>
          <p:cNvPr id="52232" name="Line 8"/>
          <p:cNvSpPr>
            <a:spLocks noChangeShapeType="1"/>
          </p:cNvSpPr>
          <p:nvPr/>
        </p:nvSpPr>
        <p:spPr bwMode="auto">
          <a:xfrm>
            <a:off x="685800" y="2819400"/>
            <a:ext cx="7391400" cy="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3" name="Line 9"/>
          <p:cNvSpPr>
            <a:spLocks noChangeShapeType="1"/>
          </p:cNvSpPr>
          <p:nvPr/>
        </p:nvSpPr>
        <p:spPr bwMode="auto">
          <a:xfrm>
            <a:off x="685800" y="3886200"/>
            <a:ext cx="7391400" cy="0"/>
          </a:xfrm>
          <a:prstGeom prst="line">
            <a:avLst/>
          </a:prstGeom>
          <a:noFill/>
          <a:ln w="571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4" name="Text Box 10"/>
          <p:cNvSpPr txBox="1">
            <a:spLocks noChangeArrowheads="1"/>
          </p:cNvSpPr>
          <p:nvPr/>
        </p:nvSpPr>
        <p:spPr bwMode="auto">
          <a:xfrm>
            <a:off x="1828800" y="1828800"/>
            <a:ext cx="2133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800" i="1" dirty="0">
                <a:solidFill>
                  <a:srgbClr val="FF0000"/>
                </a:solidFill>
                <a:latin typeface="Times" charset="0"/>
              </a:rPr>
              <a:t>Guided Instruction</a:t>
            </a:r>
            <a:endParaRPr lang="en-US" altLang="en-US" sz="2400" b="0" dirty="0">
              <a:latin typeface="Times" charset="0"/>
            </a:endParaRPr>
          </a:p>
        </p:txBody>
      </p:sp>
      <p:sp>
        <p:nvSpPr>
          <p:cNvPr id="52235" name="Text Box 11"/>
          <p:cNvSpPr txBox="1">
            <a:spLocks noChangeArrowheads="1"/>
          </p:cNvSpPr>
          <p:nvPr/>
        </p:nvSpPr>
        <p:spPr bwMode="auto">
          <a:xfrm>
            <a:off x="5927725" y="1162542"/>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dirty="0">
                <a:solidFill>
                  <a:schemeClr val="tx2"/>
                </a:solidFill>
              </a:rPr>
              <a:t>“</a:t>
            </a:r>
            <a:r>
              <a:rPr lang="en-US" altLang="ja-JP" sz="2400" dirty="0">
                <a:solidFill>
                  <a:schemeClr val="tx2"/>
                </a:solidFill>
                <a:latin typeface="Times" charset="0"/>
              </a:rPr>
              <a:t>I do it</a:t>
            </a:r>
            <a:r>
              <a:rPr lang="ja-JP" altLang="en-US" sz="2400" dirty="0">
                <a:solidFill>
                  <a:schemeClr val="tx2"/>
                </a:solidFill>
              </a:rPr>
              <a:t>”</a:t>
            </a:r>
            <a:endParaRPr lang="en-US" altLang="en-US" sz="2400" b="0" dirty="0">
              <a:solidFill>
                <a:schemeClr val="tx2"/>
              </a:solidFill>
              <a:latin typeface="Times" charset="0"/>
            </a:endParaRPr>
          </a:p>
        </p:txBody>
      </p:sp>
      <p:sp>
        <p:nvSpPr>
          <p:cNvPr id="52236" name="Text Box 12"/>
          <p:cNvSpPr txBox="1">
            <a:spLocks noChangeArrowheads="1"/>
          </p:cNvSpPr>
          <p:nvPr/>
        </p:nvSpPr>
        <p:spPr bwMode="auto">
          <a:xfrm>
            <a:off x="6248400" y="2133600"/>
            <a:ext cx="158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dirty="0">
                <a:solidFill>
                  <a:schemeClr val="tx2"/>
                </a:solidFill>
              </a:rPr>
              <a:t>“</a:t>
            </a:r>
            <a:r>
              <a:rPr lang="en-US" altLang="ja-JP" sz="2400" dirty="0">
                <a:solidFill>
                  <a:schemeClr val="tx2"/>
                </a:solidFill>
                <a:latin typeface="Times" charset="0"/>
              </a:rPr>
              <a:t>We do it</a:t>
            </a:r>
            <a:r>
              <a:rPr lang="ja-JP" altLang="en-US" sz="2400" dirty="0">
                <a:solidFill>
                  <a:schemeClr val="tx2"/>
                </a:solidFill>
              </a:rPr>
              <a:t>”</a:t>
            </a:r>
            <a:endParaRPr lang="en-US" altLang="en-US" sz="2400" dirty="0">
              <a:latin typeface="Times" charset="0"/>
            </a:endParaRPr>
          </a:p>
        </p:txBody>
      </p:sp>
      <p:sp>
        <p:nvSpPr>
          <p:cNvPr id="52237" name="Text Box 13"/>
          <p:cNvSpPr txBox="1">
            <a:spLocks noChangeArrowheads="1"/>
          </p:cNvSpPr>
          <p:nvPr/>
        </p:nvSpPr>
        <p:spPr bwMode="auto">
          <a:xfrm>
            <a:off x="6705600" y="2971800"/>
            <a:ext cx="1616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You do it </a:t>
            </a:r>
          </a:p>
          <a:p>
            <a:r>
              <a:rPr lang="en-US" altLang="en-US" sz="2400">
                <a:solidFill>
                  <a:schemeClr val="tx2"/>
                </a:solidFill>
                <a:latin typeface="Times" charset="0"/>
              </a:rPr>
              <a:t>  together</a:t>
            </a:r>
            <a:r>
              <a:rPr lang="ja-JP" altLang="en-US" sz="2400">
                <a:solidFill>
                  <a:schemeClr val="tx2"/>
                </a:solidFill>
              </a:rPr>
              <a:t>”</a:t>
            </a:r>
            <a:endParaRPr lang="en-US" altLang="en-US" sz="2400" b="0">
              <a:latin typeface="Times" charset="0"/>
            </a:endParaRPr>
          </a:p>
        </p:txBody>
      </p:sp>
      <p:sp>
        <p:nvSpPr>
          <p:cNvPr id="52238" name="Text Box 14"/>
          <p:cNvSpPr txBox="1">
            <a:spLocks noChangeArrowheads="1"/>
          </p:cNvSpPr>
          <p:nvPr/>
        </p:nvSpPr>
        <p:spPr bwMode="auto">
          <a:xfrm>
            <a:off x="3870325" y="2955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endParaRPr lang="en-US" altLang="en-US" sz="2400" b="0">
              <a:latin typeface="Times" charset="0"/>
            </a:endParaRPr>
          </a:p>
        </p:txBody>
      </p:sp>
      <p:sp>
        <p:nvSpPr>
          <p:cNvPr id="52239" name="Text Box 15"/>
          <p:cNvSpPr txBox="1">
            <a:spLocks noChangeArrowheads="1"/>
          </p:cNvSpPr>
          <p:nvPr/>
        </p:nvSpPr>
        <p:spPr bwMode="auto">
          <a:xfrm>
            <a:off x="4203700" y="3154363"/>
            <a:ext cx="215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800" i="1" dirty="0">
                <a:solidFill>
                  <a:srgbClr val="FF0000"/>
                </a:solidFill>
                <a:latin typeface="Times" charset="0"/>
              </a:rPr>
              <a:t>Collaborative</a:t>
            </a:r>
            <a:endParaRPr lang="en-US" altLang="en-US" sz="2400" b="0" dirty="0">
              <a:solidFill>
                <a:srgbClr val="FF0000"/>
              </a:solidFill>
              <a:latin typeface="Times" charset="0"/>
            </a:endParaRPr>
          </a:p>
        </p:txBody>
      </p:sp>
      <p:sp>
        <p:nvSpPr>
          <p:cNvPr id="52240" name="Text Box 16"/>
          <p:cNvSpPr txBox="1">
            <a:spLocks noChangeArrowheads="1"/>
          </p:cNvSpPr>
          <p:nvPr/>
        </p:nvSpPr>
        <p:spPr bwMode="auto">
          <a:xfrm>
            <a:off x="3886200" y="4191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spcBef>
                <a:spcPct val="50000"/>
              </a:spcBef>
            </a:pPr>
            <a:endParaRPr lang="en-US" altLang="en-US" sz="2400" b="0">
              <a:latin typeface="Times" charset="0"/>
            </a:endParaRPr>
          </a:p>
        </p:txBody>
      </p:sp>
      <p:sp>
        <p:nvSpPr>
          <p:cNvPr id="52241" name="Text Box 17"/>
          <p:cNvSpPr txBox="1">
            <a:spLocks noChangeArrowheads="1"/>
          </p:cNvSpPr>
          <p:nvPr/>
        </p:nvSpPr>
        <p:spPr bwMode="auto">
          <a:xfrm>
            <a:off x="4191000" y="4038600"/>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2400" b="0" i="1">
                <a:latin typeface="Times" charset="0"/>
              </a:rPr>
              <a:t>Independent</a:t>
            </a:r>
            <a:endParaRPr lang="en-US" altLang="en-US" sz="2400" b="0">
              <a:latin typeface="Times" charset="0"/>
            </a:endParaRPr>
          </a:p>
        </p:txBody>
      </p:sp>
      <p:sp>
        <p:nvSpPr>
          <p:cNvPr id="52242" name="Text Box 18"/>
          <p:cNvSpPr txBox="1">
            <a:spLocks noChangeArrowheads="1"/>
          </p:cNvSpPr>
          <p:nvPr/>
        </p:nvSpPr>
        <p:spPr bwMode="auto">
          <a:xfrm>
            <a:off x="7086600" y="3962400"/>
            <a:ext cx="1539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ja-JP" altLang="en-US" sz="2400">
                <a:solidFill>
                  <a:schemeClr val="tx2"/>
                </a:solidFill>
              </a:rPr>
              <a:t>“</a:t>
            </a:r>
            <a:r>
              <a:rPr lang="en-US" altLang="ja-JP" sz="2400">
                <a:solidFill>
                  <a:schemeClr val="tx2"/>
                </a:solidFill>
                <a:latin typeface="Times" charset="0"/>
              </a:rPr>
              <a:t>You do it</a:t>
            </a:r>
          </a:p>
          <a:p>
            <a:r>
              <a:rPr lang="en-US" altLang="en-US" sz="2400">
                <a:solidFill>
                  <a:schemeClr val="tx2"/>
                </a:solidFill>
                <a:latin typeface="Times" charset="0"/>
              </a:rPr>
              <a:t>   alone</a:t>
            </a:r>
            <a:r>
              <a:rPr lang="ja-JP" altLang="en-US" sz="2400">
                <a:solidFill>
                  <a:schemeClr val="tx2"/>
                </a:solidFill>
              </a:rPr>
              <a:t>”</a:t>
            </a:r>
            <a:endParaRPr lang="en-US" altLang="en-US" sz="2400" b="0">
              <a:solidFill>
                <a:schemeClr val="tx2"/>
              </a:solidFill>
              <a:latin typeface="Times" charset="0"/>
            </a:endParaRPr>
          </a:p>
        </p:txBody>
      </p:sp>
      <p:sp>
        <p:nvSpPr>
          <p:cNvPr id="52243" name="Text Box 19"/>
          <p:cNvSpPr txBox="1">
            <a:spLocks noChangeArrowheads="1"/>
          </p:cNvSpPr>
          <p:nvPr/>
        </p:nvSpPr>
        <p:spPr bwMode="auto">
          <a:xfrm>
            <a:off x="304800" y="51816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pPr algn="ctr"/>
            <a:r>
              <a:rPr lang="en-US" altLang="en-US" sz="3200">
                <a:solidFill>
                  <a:srgbClr val="200555"/>
                </a:solidFill>
              </a:rPr>
              <a:t>A Model for Success for All Students</a:t>
            </a:r>
            <a:r>
              <a:rPr lang="en-US" altLang="en-US" sz="3200">
                <a:solidFill>
                  <a:srgbClr val="200555"/>
                </a:solidFill>
                <a:latin typeface="Times" charset="0"/>
              </a:rPr>
              <a:t> </a:t>
            </a:r>
            <a:endParaRPr lang="en-US" altLang="en-US" sz="2400" b="0">
              <a:solidFill>
                <a:srgbClr val="200555"/>
              </a:solidFill>
              <a:latin typeface="Times" charset="0"/>
            </a:endParaRPr>
          </a:p>
        </p:txBody>
      </p:sp>
      <p:sp>
        <p:nvSpPr>
          <p:cNvPr id="52244" name="Text Box 20"/>
          <p:cNvSpPr txBox="1">
            <a:spLocks noChangeArrowheads="1"/>
          </p:cNvSpPr>
          <p:nvPr/>
        </p:nvSpPr>
        <p:spPr bwMode="auto">
          <a:xfrm>
            <a:off x="533400" y="5881688"/>
            <a:ext cx="83137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b="1">
                <a:solidFill>
                  <a:schemeClr val="tx1"/>
                </a:solidFill>
                <a:latin typeface="Arial" pitchFamily="34" charset="0"/>
                <a:ea typeface="ＭＳ Ｐゴシック" pitchFamily="34" charset="-128"/>
              </a:defRPr>
            </a:lvl1pPr>
            <a:lvl2pPr marL="742950" indent="-285750">
              <a:defRPr sz="6000" b="1">
                <a:solidFill>
                  <a:schemeClr val="tx1"/>
                </a:solidFill>
                <a:latin typeface="Arial" pitchFamily="34" charset="0"/>
                <a:ea typeface="ＭＳ Ｐゴシック" pitchFamily="34" charset="-128"/>
              </a:defRPr>
            </a:lvl2pPr>
            <a:lvl3pPr marL="1143000" indent="-228600">
              <a:defRPr sz="6000" b="1">
                <a:solidFill>
                  <a:schemeClr val="tx1"/>
                </a:solidFill>
                <a:latin typeface="Arial" pitchFamily="34" charset="0"/>
                <a:ea typeface="ＭＳ Ｐゴシック" pitchFamily="34" charset="-128"/>
              </a:defRPr>
            </a:lvl3pPr>
            <a:lvl4pPr marL="1600200" indent="-228600">
              <a:defRPr sz="6000" b="1">
                <a:solidFill>
                  <a:schemeClr val="tx1"/>
                </a:solidFill>
                <a:latin typeface="Arial" pitchFamily="34" charset="0"/>
                <a:ea typeface="ＭＳ Ｐゴシック" pitchFamily="34" charset="-128"/>
              </a:defRPr>
            </a:lvl4pPr>
            <a:lvl5pPr marL="2057400" indent="-228600">
              <a:defRPr sz="60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6000" b="1">
                <a:solidFill>
                  <a:schemeClr val="tx1"/>
                </a:solidFill>
                <a:latin typeface="Arial" pitchFamily="34" charset="0"/>
                <a:ea typeface="ＭＳ Ｐゴシック" pitchFamily="34" charset="-128"/>
              </a:defRPr>
            </a:lvl9pPr>
          </a:lstStyle>
          <a:p>
            <a:r>
              <a:rPr lang="en-US" altLang="en-US" sz="1400" b="0"/>
              <a:t>Fisher, D., &amp; Frey, N. (2008). </a:t>
            </a:r>
            <a:r>
              <a:rPr lang="en-US" altLang="en-US" sz="1400" b="0" i="1"/>
              <a:t>Better learning through structured teaching: A framework for the gradual release of responsibility. </a:t>
            </a:r>
            <a:r>
              <a:rPr lang="en-US" altLang="en-US" sz="1400" b="0"/>
              <a:t>Alexandria, VA: Association for Supervision and Curriculum Development. </a:t>
            </a:r>
          </a:p>
          <a:p>
            <a:endParaRPr lang="en-US" altLang="en-US" sz="1400" b="0"/>
          </a:p>
        </p:txBody>
      </p:sp>
      <p:sp>
        <p:nvSpPr>
          <p:cNvPr id="2" name="Flowchart: Connector 1"/>
          <p:cNvSpPr/>
          <p:nvPr/>
        </p:nvSpPr>
        <p:spPr>
          <a:xfrm>
            <a:off x="764273" y="3154363"/>
            <a:ext cx="990601" cy="639762"/>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Writing Next</a:t>
            </a:r>
          </a:p>
          <a:p>
            <a:pPr algn="ctr"/>
            <a:r>
              <a:rPr lang="en-US" sz="1200" b="1" dirty="0" smtClean="0">
                <a:solidFill>
                  <a:schemeClr val="tx1"/>
                </a:solidFill>
              </a:rPr>
              <a:t>#3</a:t>
            </a:r>
            <a:endParaRPr lang="en-US" sz="1200" b="1" dirty="0">
              <a:solidFill>
                <a:schemeClr val="tx1"/>
              </a:solidFill>
            </a:endParaRPr>
          </a:p>
        </p:txBody>
      </p:sp>
      <p:sp>
        <p:nvSpPr>
          <p:cNvPr id="3" name="Slide Number Placeholder 2"/>
          <p:cNvSpPr>
            <a:spLocks noGrp="1"/>
          </p:cNvSpPr>
          <p:nvPr>
            <p:ph type="sldNum" sz="quarter" idx="12"/>
          </p:nvPr>
        </p:nvSpPr>
        <p:spPr/>
        <p:txBody>
          <a:bodyPr/>
          <a:lstStyle/>
          <a:p>
            <a:fld id="{EB788BF1-8929-A543-AE20-D6BB6422DF8A}" type="slidenum">
              <a:rPr lang="en-US" smtClean="0"/>
              <a:pPr/>
              <a:t>15</a:t>
            </a:fld>
            <a:endParaRPr lang="en-US"/>
          </a:p>
        </p:txBody>
      </p:sp>
    </p:spTree>
    <p:extLst>
      <p:ext uri="{BB962C8B-B14F-4D97-AF65-F5344CB8AC3E}">
        <p14:creationId xmlns:p14="http://schemas.microsoft.com/office/powerpoint/2010/main" val="38583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235"/>
                                        </p:tgtEl>
                                        <p:attrNameLst>
                                          <p:attrName>style.visibility</p:attrName>
                                        </p:attrNameLst>
                                      </p:cBhvr>
                                      <p:to>
                                        <p:strVal val="visible"/>
                                      </p:to>
                                    </p:set>
                                    <p:anim calcmode="lin" valueType="num">
                                      <p:cBhvr additive="base">
                                        <p:cTn id="11" dur="500" fill="hold"/>
                                        <p:tgtEl>
                                          <p:spTgt spid="52235"/>
                                        </p:tgtEl>
                                        <p:attrNameLst>
                                          <p:attrName>ppt_x</p:attrName>
                                        </p:attrNameLst>
                                      </p:cBhvr>
                                      <p:tavLst>
                                        <p:tav tm="0">
                                          <p:val>
                                            <p:strVal val="#ppt_x"/>
                                          </p:val>
                                        </p:tav>
                                        <p:tav tm="100000">
                                          <p:val>
                                            <p:strVal val="#ppt_x"/>
                                          </p:val>
                                        </p:tav>
                                      </p:tavLst>
                                    </p:anim>
                                    <p:anim calcmode="lin" valueType="num">
                                      <p:cBhvr additive="base">
                                        <p:cTn id="12" dur="500" fill="hold"/>
                                        <p:tgtEl>
                                          <p:spTgt spid="522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236"/>
                                        </p:tgtEl>
                                        <p:attrNameLst>
                                          <p:attrName>style.visibility</p:attrName>
                                        </p:attrNameLst>
                                      </p:cBhvr>
                                      <p:to>
                                        <p:strVal val="visible"/>
                                      </p:to>
                                    </p:set>
                                    <p:anim calcmode="lin" valueType="num">
                                      <p:cBhvr additive="base">
                                        <p:cTn id="15" dur="500" fill="hold"/>
                                        <p:tgtEl>
                                          <p:spTgt spid="52236"/>
                                        </p:tgtEl>
                                        <p:attrNameLst>
                                          <p:attrName>ppt_x</p:attrName>
                                        </p:attrNameLst>
                                      </p:cBhvr>
                                      <p:tavLst>
                                        <p:tav tm="0">
                                          <p:val>
                                            <p:strVal val="#ppt_x"/>
                                          </p:val>
                                        </p:tav>
                                        <p:tav tm="100000">
                                          <p:val>
                                            <p:strVal val="#ppt_x"/>
                                          </p:val>
                                        </p:tav>
                                      </p:tavLst>
                                    </p:anim>
                                    <p:anim calcmode="lin" valueType="num">
                                      <p:cBhvr additive="base">
                                        <p:cTn id="16" dur="500" fill="hold"/>
                                        <p:tgtEl>
                                          <p:spTgt spid="522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2237"/>
                                        </p:tgtEl>
                                        <p:attrNameLst>
                                          <p:attrName>style.visibility</p:attrName>
                                        </p:attrNameLst>
                                      </p:cBhvr>
                                      <p:to>
                                        <p:strVal val="visible"/>
                                      </p:to>
                                    </p:set>
                                    <p:anim calcmode="lin" valueType="num">
                                      <p:cBhvr additive="base">
                                        <p:cTn id="19" dur="500" fill="hold"/>
                                        <p:tgtEl>
                                          <p:spTgt spid="52237"/>
                                        </p:tgtEl>
                                        <p:attrNameLst>
                                          <p:attrName>ppt_x</p:attrName>
                                        </p:attrNameLst>
                                      </p:cBhvr>
                                      <p:tavLst>
                                        <p:tav tm="0">
                                          <p:val>
                                            <p:strVal val="#ppt_x"/>
                                          </p:val>
                                        </p:tav>
                                        <p:tav tm="100000">
                                          <p:val>
                                            <p:strVal val="#ppt_x"/>
                                          </p:val>
                                        </p:tav>
                                      </p:tavLst>
                                    </p:anim>
                                    <p:anim calcmode="lin" valueType="num">
                                      <p:cBhvr additive="base">
                                        <p:cTn id="20" dur="500" fill="hold"/>
                                        <p:tgtEl>
                                          <p:spTgt spid="52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p:bldP spid="52236" grpId="0"/>
      <p:bldP spid="52237"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788BF1-8929-A543-AE20-D6BB6422DF8A}" type="slidenum">
              <a:rPr lang="en-US" smtClean="0"/>
              <a:pPr/>
              <a:t>16</a:t>
            </a:fld>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90" t="50000" r="19990" b="25000"/>
          <a:stretch/>
        </p:blipFill>
        <p:spPr bwMode="auto">
          <a:xfrm>
            <a:off x="490045" y="1676400"/>
            <a:ext cx="819675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172200"/>
            <a:ext cx="6681637" cy="246221"/>
          </a:xfrm>
          <a:prstGeom prst="rect">
            <a:avLst/>
          </a:prstGeom>
          <a:noFill/>
        </p:spPr>
        <p:txBody>
          <a:bodyPr wrap="none" rtlCol="0">
            <a:spAutoFit/>
          </a:bodyPr>
          <a:lstStyle/>
          <a:p>
            <a:r>
              <a:rPr lang="en-US" sz="1000" dirty="0" smtClean="0"/>
              <a:t>Taken from </a:t>
            </a:r>
            <a:r>
              <a:rPr lang="en-US" sz="1000" b="1" dirty="0" smtClean="0"/>
              <a:t>Writing </a:t>
            </a:r>
            <a:r>
              <a:rPr lang="en-US" sz="1000" b="1" dirty="0"/>
              <a:t>Next: Effective Strategies to Improve Writing of Adolescents in Middle and High </a:t>
            </a:r>
            <a:r>
              <a:rPr lang="en-US" sz="1000" b="1" dirty="0" smtClean="0"/>
              <a:t>School</a:t>
            </a:r>
            <a:endParaRPr lang="en-US" sz="1000" b="1" dirty="0"/>
          </a:p>
        </p:txBody>
      </p:sp>
    </p:spTree>
    <p:extLst>
      <p:ext uri="{BB962C8B-B14F-4D97-AF65-F5344CB8AC3E}">
        <p14:creationId xmlns:p14="http://schemas.microsoft.com/office/powerpoint/2010/main" val="2926357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0963" y="228600"/>
            <a:ext cx="7024744" cy="837164"/>
          </a:xfrm>
        </p:spPr>
        <p:txBody>
          <a:bodyPr/>
          <a:lstStyle/>
          <a:p>
            <a:r>
              <a:rPr lang="en-US" b="1" dirty="0" smtClean="0"/>
              <a:t>Shared Writing</a:t>
            </a:r>
            <a:endParaRPr lang="en-US" b="1" dirty="0"/>
          </a:p>
        </p:txBody>
      </p:sp>
      <p:sp>
        <p:nvSpPr>
          <p:cNvPr id="3" name="Content Placeholder 2"/>
          <p:cNvSpPr>
            <a:spLocks noGrp="1"/>
          </p:cNvSpPr>
          <p:nvPr>
            <p:ph sz="quarter" idx="13"/>
          </p:nvPr>
        </p:nvSpPr>
        <p:spPr>
          <a:xfrm>
            <a:off x="570963" y="1065764"/>
            <a:ext cx="4191000" cy="5335036"/>
          </a:xfrm>
        </p:spPr>
        <p:txBody>
          <a:bodyPr>
            <a:noAutofit/>
          </a:bodyPr>
          <a:lstStyle/>
          <a:p>
            <a:pPr marL="0" indent="0">
              <a:buNone/>
            </a:pPr>
            <a:r>
              <a:rPr lang="en-US" sz="2100" dirty="0" smtClean="0"/>
              <a:t>Shared Writing will allow teachers to both model and actively engage students in the writing processes that they most need in order to improve their writing.</a:t>
            </a:r>
          </a:p>
          <a:p>
            <a:pPr marL="0" indent="0">
              <a:buNone/>
            </a:pPr>
            <a:endParaRPr lang="en-US" sz="2100" dirty="0" smtClean="0"/>
          </a:p>
          <a:p>
            <a:pPr marL="0" indent="0">
              <a:buNone/>
            </a:pPr>
            <a:r>
              <a:rPr lang="en-US" sz="2100" dirty="0" smtClean="0"/>
              <a:t>Teacher and students compose text together, with both contributing their thoughts and ideas to the process, while the teacher acts as scribe, writing the text as it is composed. </a:t>
            </a:r>
            <a:endParaRPr lang="en-US" dirty="0" smtClean="0"/>
          </a:p>
          <a:p>
            <a:pPr marL="0" indent="0">
              <a:buNone/>
            </a:pPr>
            <a:r>
              <a:rPr lang="en-US" sz="1200" dirty="0" smtClean="0">
                <a:hlinkClick r:id="rId3"/>
              </a:rPr>
              <a:t>http://www.readwritethink.org/professional-development/strategy-guides/shared-writing-30686.html</a:t>
            </a:r>
            <a:endParaRPr lang="en-US" sz="1200" dirty="0" smtClean="0"/>
          </a:p>
          <a:p>
            <a:pPr marL="0" indent="0">
              <a:buNone/>
            </a:pP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302" y="1069176"/>
            <a:ext cx="3749772" cy="4459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61962" y="5750257"/>
            <a:ext cx="3696111" cy="461665"/>
          </a:xfrm>
          <a:prstGeom prst="rect">
            <a:avLst/>
          </a:prstGeom>
          <a:noFill/>
        </p:spPr>
        <p:txBody>
          <a:bodyPr wrap="square" rtlCol="0">
            <a:spAutoFit/>
          </a:bodyPr>
          <a:lstStyle/>
          <a:p>
            <a:r>
              <a:rPr lang="en-US" sz="1200" dirty="0">
                <a:hlinkClick r:id="rId5"/>
              </a:rPr>
              <a:t>http://www.regieroutman.org/files/6713/7842/4352/Tps_for_shared_writing.pdf</a:t>
            </a:r>
            <a:endParaRPr lang="en-US" sz="1200" dirty="0"/>
          </a:p>
        </p:txBody>
      </p:sp>
      <p:sp>
        <p:nvSpPr>
          <p:cNvPr id="2" name="Slide Number Placeholder 1"/>
          <p:cNvSpPr>
            <a:spLocks noGrp="1"/>
          </p:cNvSpPr>
          <p:nvPr>
            <p:ph type="sldNum" sz="quarter" idx="12"/>
          </p:nvPr>
        </p:nvSpPr>
        <p:spPr/>
        <p:txBody>
          <a:bodyPr/>
          <a:lstStyle/>
          <a:p>
            <a:fld id="{EB788BF1-8929-A543-AE20-D6BB6422DF8A}" type="slidenum">
              <a:rPr lang="en-US" smtClean="0"/>
              <a:pPr/>
              <a:t>17</a:t>
            </a:fld>
            <a:endParaRPr lang="en-US"/>
          </a:p>
        </p:txBody>
      </p:sp>
    </p:spTree>
    <p:extLst>
      <p:ext uri="{BB962C8B-B14F-4D97-AF65-F5344CB8AC3E}">
        <p14:creationId xmlns:p14="http://schemas.microsoft.com/office/powerpoint/2010/main" val="361460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534834" cy="1143000"/>
          </a:xfrm>
        </p:spPr>
        <p:txBody>
          <a:bodyPr>
            <a:normAutofit fontScale="90000"/>
          </a:bodyPr>
          <a:lstStyle/>
          <a:p>
            <a:r>
              <a:rPr lang="en-US" b="1" dirty="0" smtClean="0"/>
              <a:t>Long before students begin  writing they need to: </a:t>
            </a:r>
            <a:endParaRPr lang="en-US" b="1" dirty="0"/>
          </a:p>
        </p:txBody>
      </p:sp>
      <p:sp>
        <p:nvSpPr>
          <p:cNvPr id="4" name="Content Placeholder 3"/>
          <p:cNvSpPr>
            <a:spLocks noGrp="1"/>
          </p:cNvSpPr>
          <p:nvPr>
            <p:ph sz="quarter" idx="14"/>
          </p:nvPr>
        </p:nvSpPr>
        <p:spPr>
          <a:xfrm>
            <a:off x="2667000" y="2313431"/>
            <a:ext cx="5398008" cy="3477769"/>
          </a:xfrm>
        </p:spPr>
        <p:txBody>
          <a:bodyPr>
            <a:normAutofit/>
          </a:bodyPr>
          <a:lstStyle/>
          <a:p>
            <a:pPr marL="68580" indent="0">
              <a:buNone/>
            </a:pPr>
            <a:r>
              <a:rPr lang="en-US" dirty="0" smtClean="0"/>
              <a:t>Identify necessary components of each pattern</a:t>
            </a:r>
            <a:endParaRPr lang="en-US" dirty="0"/>
          </a:p>
          <a:p>
            <a:pPr marL="68580" indent="0">
              <a:buNone/>
            </a:pPr>
            <a:endParaRPr lang="en-US" dirty="0"/>
          </a:p>
          <a:p>
            <a:pPr marL="68580" indent="0">
              <a:buNone/>
            </a:pPr>
            <a:r>
              <a:rPr lang="en-US" dirty="0" smtClean="0"/>
              <a:t>Write examples and non-examples together as a class</a:t>
            </a:r>
            <a:endParaRPr lang="en-US" dirty="0"/>
          </a:p>
          <a:p>
            <a:pPr marL="68580" indent="0">
              <a:buNone/>
            </a:pPr>
            <a:endParaRPr lang="en-US" dirty="0"/>
          </a:p>
          <a:p>
            <a:pPr marL="68580" indent="0">
              <a:buNone/>
            </a:pPr>
            <a:r>
              <a:rPr lang="en-US" dirty="0" smtClean="0"/>
              <a:t>Write examples together in small group</a:t>
            </a:r>
            <a:endParaRPr lang="en-US" dirty="0"/>
          </a:p>
          <a:p>
            <a:pPr marL="68580" indent="0">
              <a:buNone/>
            </a:pPr>
            <a:endParaRPr lang="en-US" dirty="0"/>
          </a:p>
        </p:txBody>
      </p:sp>
      <p:pic>
        <p:nvPicPr>
          <p:cNvPr id="7"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64250" y="2294677"/>
            <a:ext cx="786452" cy="81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890" y="3581400"/>
            <a:ext cx="785812"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287" y="4800600"/>
            <a:ext cx="785812"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B788BF1-8929-A543-AE20-D6BB6422DF8A}" type="slidenum">
              <a:rPr lang="en-US" smtClean="0"/>
              <a:pPr/>
              <a:t>18</a:t>
            </a:fld>
            <a:endParaRPr lang="en-US"/>
          </a:p>
        </p:txBody>
      </p:sp>
    </p:spTree>
    <p:extLst>
      <p:ext uri="{BB962C8B-B14F-4D97-AF65-F5344CB8AC3E}">
        <p14:creationId xmlns:p14="http://schemas.microsoft.com/office/powerpoint/2010/main" val="28201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7458633" cy="1143000"/>
          </a:xfrm>
        </p:spPr>
        <p:txBody>
          <a:bodyPr/>
          <a:lstStyle/>
          <a:p>
            <a:r>
              <a:rPr lang="en-US" b="1" dirty="0" smtClean="0"/>
              <a:t>Phyllis’ Website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19</a:t>
            </a:fld>
            <a:endParaRPr lang="en-US"/>
          </a:p>
        </p:txBody>
      </p:sp>
      <p:sp>
        <p:nvSpPr>
          <p:cNvPr id="4" name="TextBox 3"/>
          <p:cNvSpPr txBox="1"/>
          <p:nvPr/>
        </p:nvSpPr>
        <p:spPr>
          <a:xfrm>
            <a:off x="609601" y="2514600"/>
            <a:ext cx="7772400" cy="1446550"/>
          </a:xfrm>
          <a:prstGeom prst="rect">
            <a:avLst/>
          </a:prstGeom>
          <a:noFill/>
        </p:spPr>
        <p:txBody>
          <a:bodyPr wrap="square" rtlCol="0">
            <a:spAutoFit/>
          </a:bodyPr>
          <a:lstStyle/>
          <a:p>
            <a:r>
              <a:rPr lang="en-US" sz="4400" b="1" dirty="0"/>
              <a:t>http://www.phylsquill.com/educational-workshops.htm</a:t>
            </a:r>
          </a:p>
        </p:txBody>
      </p:sp>
    </p:spTree>
    <p:extLst>
      <p:ext uri="{BB962C8B-B14F-4D97-AF65-F5344CB8AC3E}">
        <p14:creationId xmlns:p14="http://schemas.microsoft.com/office/powerpoint/2010/main" val="784876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3200400"/>
            <a:ext cx="3313355" cy="1702160"/>
          </a:xfrm>
        </p:spPr>
        <p:txBody>
          <a:bodyPr>
            <a:normAutofit fontScale="90000"/>
          </a:bodyPr>
          <a:lstStyle/>
          <a:p>
            <a:r>
              <a:rPr lang="en-US" sz="4400" dirty="0" smtClean="0"/>
              <a:t>Sentence Patterns</a:t>
            </a:r>
            <a:r>
              <a:rPr lang="en-US" dirty="0" smtClean="0"/>
              <a:t/>
            </a:r>
            <a:br>
              <a:rPr lang="en-US" dirty="0" smtClean="0"/>
            </a:br>
            <a:r>
              <a:rPr lang="en-US" dirty="0"/>
              <a:t/>
            </a:r>
            <a:br>
              <a:rPr lang="en-US" dirty="0"/>
            </a:b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79" b="93421" l="0" r="95980"/>
                    </a14:imgEffect>
                  </a14:imgLayer>
                </a14:imgProps>
              </a:ext>
              <a:ext uri="{28A0092B-C50C-407E-A947-70E740481C1C}">
                <a14:useLocalDpi xmlns:a14="http://schemas.microsoft.com/office/drawing/2010/main" val="0"/>
              </a:ext>
            </a:extLst>
          </a:blip>
          <a:srcRect/>
          <a:stretch>
            <a:fillRect/>
          </a:stretch>
        </p:blipFill>
        <p:spPr bwMode="auto">
          <a:xfrm>
            <a:off x="1447800" y="838200"/>
            <a:ext cx="1395608" cy="1600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441434" y="2708476"/>
            <a:ext cx="4054366" cy="3539924"/>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n-US" b="1" dirty="0" smtClean="0"/>
              <a:t>Writing Matters</a:t>
            </a:r>
          </a:p>
          <a:p>
            <a:endParaRPr lang="en-US" dirty="0" smtClean="0"/>
          </a:p>
          <a:p>
            <a:r>
              <a:rPr lang="en-US" dirty="0" smtClean="0"/>
              <a:t>June 22</a:t>
            </a:r>
          </a:p>
          <a:p>
            <a:r>
              <a:rPr lang="en-US" dirty="0" smtClean="0"/>
              <a:t>Foundation Services Presentation</a:t>
            </a:r>
          </a:p>
          <a:p>
            <a:endParaRPr lang="en-US" dirty="0" smtClean="0"/>
          </a:p>
          <a:p>
            <a:r>
              <a:rPr lang="en-US" dirty="0" smtClean="0"/>
              <a:t>Stephanie </a:t>
            </a:r>
            <a:r>
              <a:rPr lang="en-US" dirty="0" err="1" smtClean="0"/>
              <a:t>Rubach</a:t>
            </a:r>
            <a:endParaRPr lang="en-US" dirty="0" smtClean="0"/>
          </a:p>
          <a:p>
            <a:r>
              <a:rPr lang="en-US" dirty="0" smtClean="0">
                <a:hlinkClick r:id="rId5"/>
              </a:rPr>
              <a:t>srubach@steeleville138.org</a:t>
            </a:r>
            <a:r>
              <a:rPr lang="en-US" dirty="0" smtClean="0"/>
              <a:t> </a:t>
            </a:r>
          </a:p>
          <a:p>
            <a:endParaRPr lang="en-US" dirty="0" smtClean="0"/>
          </a:p>
          <a:p>
            <a:endParaRPr lang="en-US" dirty="0"/>
          </a:p>
        </p:txBody>
      </p:sp>
    </p:spTree>
    <p:extLst>
      <p:ext uri="{BB962C8B-B14F-4D97-AF65-F5344CB8AC3E}">
        <p14:creationId xmlns:p14="http://schemas.microsoft.com/office/powerpoint/2010/main" val="3338948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7458633" cy="1143000"/>
          </a:xfrm>
        </p:spPr>
        <p:txBody>
          <a:bodyPr>
            <a:normAutofit fontScale="90000"/>
          </a:bodyPr>
          <a:lstStyle/>
          <a:p>
            <a:r>
              <a:rPr lang="en-US" b="1" dirty="0" smtClean="0"/>
              <a:t>Pre-Sentence Pattern Teaching</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20</a:t>
            </a:fld>
            <a:endParaRPr lang="en-US"/>
          </a:p>
        </p:txBody>
      </p:sp>
      <p:sp>
        <p:nvSpPr>
          <p:cNvPr id="4" name="TextBox 3"/>
          <p:cNvSpPr txBox="1"/>
          <p:nvPr/>
        </p:nvSpPr>
        <p:spPr>
          <a:xfrm>
            <a:off x="609601" y="1636216"/>
            <a:ext cx="7772400" cy="4154984"/>
          </a:xfrm>
          <a:prstGeom prst="rect">
            <a:avLst/>
          </a:prstGeom>
          <a:noFill/>
        </p:spPr>
        <p:txBody>
          <a:bodyPr wrap="square" rtlCol="0">
            <a:spAutoFit/>
          </a:bodyPr>
          <a:lstStyle/>
          <a:p>
            <a:r>
              <a:rPr lang="en-US" sz="4400" b="1" dirty="0" smtClean="0"/>
              <a:t>Understanding of</a:t>
            </a:r>
          </a:p>
          <a:p>
            <a:pPr marL="571500" indent="-571500">
              <a:buFont typeface="Arial" pitchFamily="34" charset="0"/>
              <a:buChar char="•"/>
            </a:pPr>
            <a:r>
              <a:rPr lang="en-US" sz="4400" b="1" dirty="0" smtClean="0"/>
              <a:t>Nouns</a:t>
            </a:r>
          </a:p>
          <a:p>
            <a:pPr marL="571500" indent="-571500">
              <a:buFont typeface="Arial" pitchFamily="34" charset="0"/>
              <a:buChar char="•"/>
            </a:pPr>
            <a:r>
              <a:rPr lang="en-US" sz="4400" b="1" dirty="0" smtClean="0"/>
              <a:t>Verbs</a:t>
            </a:r>
          </a:p>
          <a:p>
            <a:pPr marL="571500" indent="-571500">
              <a:buFont typeface="Arial" pitchFamily="34" charset="0"/>
              <a:buChar char="•"/>
            </a:pPr>
            <a:r>
              <a:rPr lang="en-US" sz="4400" b="1" dirty="0" smtClean="0"/>
              <a:t>Adjectives</a:t>
            </a:r>
          </a:p>
          <a:p>
            <a:pPr marL="571500" indent="-571500">
              <a:buFont typeface="Arial" pitchFamily="34" charset="0"/>
              <a:buChar char="•"/>
            </a:pPr>
            <a:r>
              <a:rPr lang="en-US" sz="4400" b="1" dirty="0" smtClean="0"/>
              <a:t>Adverbs</a:t>
            </a:r>
          </a:p>
          <a:p>
            <a:pPr marL="571500" indent="-571500">
              <a:buFont typeface="Arial" pitchFamily="34" charset="0"/>
              <a:buChar char="•"/>
            </a:pPr>
            <a:r>
              <a:rPr lang="en-US" sz="4400" b="1" dirty="0" smtClean="0"/>
              <a:t>Prepositions</a:t>
            </a:r>
            <a:endParaRPr lang="en-US" sz="4400" b="1" dirty="0"/>
          </a:p>
        </p:txBody>
      </p:sp>
    </p:spTree>
    <p:extLst>
      <p:ext uri="{BB962C8B-B14F-4D97-AF65-F5344CB8AC3E}">
        <p14:creationId xmlns:p14="http://schemas.microsoft.com/office/powerpoint/2010/main" val="313738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Nouns &amp; Verbs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21</a:t>
            </a:fld>
            <a:endParaRPr lang="en-US"/>
          </a:p>
        </p:txBody>
      </p:sp>
      <p:sp>
        <p:nvSpPr>
          <p:cNvPr id="4" name="TextBox 3"/>
          <p:cNvSpPr txBox="1"/>
          <p:nvPr/>
        </p:nvSpPr>
        <p:spPr>
          <a:xfrm>
            <a:off x="457200" y="2133600"/>
            <a:ext cx="8065028" cy="523220"/>
          </a:xfrm>
          <a:prstGeom prst="rect">
            <a:avLst/>
          </a:prstGeom>
          <a:noFill/>
        </p:spPr>
        <p:txBody>
          <a:bodyPr wrap="none" rtlCol="0">
            <a:spAutoFit/>
          </a:bodyPr>
          <a:lstStyle/>
          <a:p>
            <a:r>
              <a:rPr lang="en-US" sz="2800" b="1" dirty="0" smtClean="0"/>
              <a:t>Build the foundation for the sentence patterns</a:t>
            </a:r>
            <a:endParaRPr lang="en-US" sz="2800" b="1" dirty="0"/>
          </a:p>
        </p:txBody>
      </p:sp>
      <p:sp>
        <p:nvSpPr>
          <p:cNvPr id="5" name="TextBox 4"/>
          <p:cNvSpPr txBox="1"/>
          <p:nvPr/>
        </p:nvSpPr>
        <p:spPr>
          <a:xfrm>
            <a:off x="1043490" y="3278152"/>
            <a:ext cx="6655989" cy="1815882"/>
          </a:xfrm>
          <a:prstGeom prst="rect">
            <a:avLst/>
          </a:prstGeom>
          <a:noFill/>
        </p:spPr>
        <p:txBody>
          <a:bodyPr wrap="none" rtlCol="0">
            <a:spAutoFit/>
          </a:bodyPr>
          <a:lstStyle/>
          <a:p>
            <a:pPr marL="285750" indent="-285750">
              <a:buFont typeface="Arial" pitchFamily="34" charset="0"/>
              <a:buChar char="•"/>
            </a:pPr>
            <a:r>
              <a:rPr lang="en-US" sz="2800" b="1" dirty="0" smtClean="0"/>
              <a:t>Build vocabulary</a:t>
            </a:r>
          </a:p>
          <a:p>
            <a:pPr marL="285750" indent="-285750">
              <a:buFont typeface="Arial" pitchFamily="34" charset="0"/>
              <a:buChar char="•"/>
            </a:pPr>
            <a:r>
              <a:rPr lang="en-US" sz="2800" b="1" dirty="0" smtClean="0"/>
              <a:t>Develop an eye for the weak word </a:t>
            </a:r>
          </a:p>
          <a:p>
            <a:pPr marL="285750" indent="-285750">
              <a:buFont typeface="Arial" pitchFamily="34" charset="0"/>
              <a:buChar char="•"/>
            </a:pPr>
            <a:r>
              <a:rPr lang="en-US" sz="2800" b="1" dirty="0" smtClean="0"/>
              <a:t>Develop an ear for rhythm</a:t>
            </a:r>
          </a:p>
          <a:p>
            <a:pPr marL="285750" indent="-285750">
              <a:buFont typeface="Arial" pitchFamily="34" charset="0"/>
              <a:buChar char="•"/>
            </a:pPr>
            <a:r>
              <a:rPr lang="en-US" sz="2800" b="1" dirty="0" smtClean="0"/>
              <a:t>Revise willingly</a:t>
            </a:r>
            <a:endParaRPr lang="en-US" sz="2800" b="1" dirty="0"/>
          </a:p>
        </p:txBody>
      </p:sp>
    </p:spTree>
    <p:extLst>
      <p:ext uri="{BB962C8B-B14F-4D97-AF65-F5344CB8AC3E}">
        <p14:creationId xmlns:p14="http://schemas.microsoft.com/office/powerpoint/2010/main" val="4153002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45" y="304800"/>
            <a:ext cx="7505489" cy="1143000"/>
          </a:xfrm>
        </p:spPr>
        <p:txBody>
          <a:bodyPr>
            <a:normAutofit/>
          </a:bodyPr>
          <a:lstStyle/>
          <a:p>
            <a:r>
              <a:rPr lang="en-US" b="1" dirty="0" smtClean="0"/>
              <a:t>Noun Activities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22</a:t>
            </a:fld>
            <a:endParaRPr lang="en-US"/>
          </a:p>
        </p:txBody>
      </p:sp>
      <p:sp>
        <p:nvSpPr>
          <p:cNvPr id="5" name="TextBox 4"/>
          <p:cNvSpPr txBox="1"/>
          <p:nvPr/>
        </p:nvSpPr>
        <p:spPr>
          <a:xfrm>
            <a:off x="562745" y="2209800"/>
            <a:ext cx="7438255" cy="3539430"/>
          </a:xfrm>
          <a:prstGeom prst="rect">
            <a:avLst/>
          </a:prstGeom>
          <a:noFill/>
        </p:spPr>
        <p:txBody>
          <a:bodyPr wrap="none" rtlCol="0">
            <a:spAutoFit/>
          </a:bodyPr>
          <a:lstStyle/>
          <a:p>
            <a:pPr marL="285750" indent="-285750">
              <a:buFont typeface="Arial" pitchFamily="34" charset="0"/>
              <a:buChar char="•"/>
            </a:pPr>
            <a:r>
              <a:rPr lang="en-US" sz="2800" b="1" dirty="0" smtClean="0"/>
              <a:t>Floodlight/Flashlight</a:t>
            </a:r>
          </a:p>
          <a:p>
            <a:pPr marL="285750" indent="-285750">
              <a:buFont typeface="Arial" pitchFamily="34" charset="0"/>
              <a:buChar char="•"/>
            </a:pPr>
            <a:r>
              <a:rPr lang="en-US" sz="2800" b="1" dirty="0" smtClean="0"/>
              <a:t>Noun Town and Verb Suburb</a:t>
            </a:r>
          </a:p>
          <a:p>
            <a:pPr marL="285750" indent="-285750">
              <a:buFont typeface="Arial" pitchFamily="34" charset="0"/>
              <a:buChar char="•"/>
            </a:pPr>
            <a:r>
              <a:rPr lang="en-US" sz="2800" b="1" dirty="0" smtClean="0"/>
              <a:t>Specific Noun Word Banks</a:t>
            </a:r>
          </a:p>
          <a:p>
            <a:pPr marL="285750" indent="-285750">
              <a:buFont typeface="Arial" pitchFamily="34" charset="0"/>
              <a:buChar char="•"/>
            </a:pPr>
            <a:r>
              <a:rPr lang="en-US" sz="2800" b="1" dirty="0" smtClean="0"/>
              <a:t>The Lady Walked (Mundane Sentences)</a:t>
            </a:r>
          </a:p>
          <a:p>
            <a:pPr marL="285750" indent="-285750">
              <a:buFont typeface="Arial" pitchFamily="34" charset="0"/>
              <a:buChar char="•"/>
            </a:pPr>
            <a:r>
              <a:rPr lang="en-US" sz="2800" b="1" dirty="0" smtClean="0"/>
              <a:t>Sentence Slam</a:t>
            </a:r>
          </a:p>
          <a:p>
            <a:pPr marL="285750" indent="-285750">
              <a:buFont typeface="Arial" pitchFamily="34" charset="0"/>
              <a:buChar char="•"/>
            </a:pPr>
            <a:r>
              <a:rPr lang="en-US" sz="2800" b="1" dirty="0" smtClean="0"/>
              <a:t>Relay Race</a:t>
            </a:r>
          </a:p>
          <a:p>
            <a:pPr marL="285750" indent="-285750">
              <a:buFont typeface="Arial" pitchFamily="34" charset="0"/>
              <a:buChar char="•"/>
            </a:pPr>
            <a:endParaRPr lang="en-US" sz="2800" b="1" dirty="0" smtClean="0"/>
          </a:p>
          <a:p>
            <a:pPr marL="285750" indent="-285750">
              <a:buFont typeface="Arial" pitchFamily="34" charset="0"/>
              <a:buChar char="•"/>
            </a:pPr>
            <a:endParaRPr lang="en-US" sz="2800" b="1" dirty="0"/>
          </a:p>
        </p:txBody>
      </p:sp>
    </p:spTree>
    <p:extLst>
      <p:ext uri="{BB962C8B-B14F-4D97-AF65-F5344CB8AC3E}">
        <p14:creationId xmlns:p14="http://schemas.microsoft.com/office/powerpoint/2010/main" val="2706267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587" y="589616"/>
            <a:ext cx="7024744" cy="1143000"/>
          </a:xfrm>
        </p:spPr>
        <p:txBody>
          <a:bodyPr/>
          <a:lstStyle/>
          <a:p>
            <a:pPr algn="ctr"/>
            <a:r>
              <a:rPr lang="en-US" dirty="0" smtClean="0"/>
              <a:t>Floodlight/Flashlight</a:t>
            </a:r>
            <a:endParaRPr lang="en-US"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23</a:t>
            </a:fld>
            <a:endParaRPr lang="en-US"/>
          </a:p>
        </p:txBody>
      </p:sp>
      <p:sp>
        <p:nvSpPr>
          <p:cNvPr id="4" name="AutoShape 4" descr="data:image/jpeg;base64,/9j/4AAQSkZJRgABAQAAAQABAAD/2wCEAAkGBxITEhUTExMWFRUXGBoXFxgYGBsYGRoaHhgYGBgeHRsaHSggHR0lHRgdITEhJSkrLi4uHR8zODMtNygtLisBCgoKDg0OGxAQGzAmICYvLS0tLS0tLS0tLS0tLS0tLS0tLS0tLS0tLS0tLS0tLS0tLTUtLS0tLS0tLS0tLS0tLf/AABEIAM0A9gMBIgACEQEDEQH/xAAbAAACAgMBAAAAAAAAAAAAAAAEBQMGAQIHAP/EAD4QAAEDAgQDBgUBBwMEAwEAAAECAxEAIQQSMUEFUWEGEyJxgZEyobHB8NEUI0JSYuHxB3KyM4KSohUWwlP/xAAaAQADAQEBAQAAAAAAAAAAAAACAwQBAAUG/8QALBEAAgICAgICAQIFBQAAAAAAAAECEQMhEjEEQSJRE4HwMmFxkbEUQqHB0f/aAAwDAQACEQMRAD8Aa4ripNkiOv4KHY4qR8QMDU/Sh38chIjU+XWIrRIUomRlGx+dfOy87yFLk5F68XHVUWhhaFAESJG16KaaTykf1Eg/KlHD+IhISjKI0/P1p6loEAgkeX+a9nB5Uc0biyCeFwe0RPOq0Aj1JqBWIc5mi14YfzH1/wA1EcOOdUJoW0wRSydayhBP59qJOHryWY2ouSB4skWkpTd1UAWAmfkaV/8Ay7KjkK3QYF1DLm6A2M/k0Zj8GlxOQgwdb/pUC8CGkeFu2yUgW9P0FLasbFpehFiGCoKXLmckAgJQQSFSgxITI6359I8d3h8AC1qF4JSEJMeGfiKieRVyNrUZjscUo8AgzodQSdY2E7mgv29Sk3JEbixOlj76jpSMk1FfF7HwjKTtrQpPBXFGSmwJnKdbkGJ0Mp666VNiuF4dICHCqTrPiETrKhsL29tqKXi1uHIk5ROo1JBvvpb61IptULEhQSD3i1DNAHiypEiSNbm1t6815HeizdVJlUx/AMOVZWiSYsnLmKj/ANkZbb9elK8RwoN5c5UgGIzKTFxY32tN+VWPtOtTDIASApXxm0gzaDrb29TVEfxKlRN40m8e/p8qswRlNW2KnPi9FgdbSgrQ8lRyxmULpG+otN637jMmWnEupH8DokiNBPxDyBiJpfhuOPBaSVSmQlSYkFMC2XTT6Uy42ptELbghRNwsAa7AHb0tl50yWPj/AAArJzfzAlJTnJ7sIMSUgnLmGkcr2jpTrF4bCISAoKaXJSsJVYb+HUHXUxfrYqMM8l5WSYVsY+KxJjlQOLYcSdTblryHWNRWY5XfJbNywquDGreL7rMG1JyK2IB1tOUXSfXzmhP3KylJbSlSjciwJ0TKjceQgXvzKtbuoiBEAR5Hf8vTTs8EqdS24nMlUgcwYJnrRKMoq7OcoP1ssKWMM0kMkqlzQjxJSYy62m8cvbVZxDDKSsoRYJv1jLmF9NOW81pxXs0sKJbhQOxo7huBIZyLBUog5uevw+VhQ5XCSMwuUJd6K/jsMrUiNY58jN6X4bC5jF46R+fKrNiUFazPp5bj7UvwmHyrg/XUUMciiml2FkuTtnuE8PSH05lHIDKrkRyvB1MW5V0dl9tQCkSUAQRFoItb5eprn+NQBOmv0terR2VeysKC8olJi0EjKYtqfagcuSUpC3H6HbzSwzHwkCInNM6lRPM/5vaJziRCA3MLgiAZjYEqUCLQefrQ/FVLUpPdqWQEDMpKZibxIgmReJt0miUYNrLJzDc+BR5XBCY2p6ypul9C/wAdJN72HcKwyhKo1iMyjEf0pEhI8q9WGVqI5DaZCvUQYr1OXD7EScm+gVrAJ1NqkAA0oRTLpi4sDPX0rZIcA5mRvtaa+SklSpo9xIKU0R4gYOxp/wAOeUtIMEg+mmutV3PIvb3+gmrBw7EtpQklUyCRsYtGh08xV/gS4t7pE/kRtdbG6cLNYOHFbYZzMKnKa9qMk1aPPcQXuBWQxRPd1k6RyreR3ECxbqGxtOt5+1JnmnFnMAUgSQSSrpAzcybJ9KsLyBqrbpNAO8XaCwkn3Hp6/awOtDJr2w4p+kVvG4Je5tCrKEmRoPCPEZmJ/vQ+CbZGfvHEzmIyqlJA28K77zNMuOOqcP7lWVQvJEI5G8STfqPaynFJUlJUtRJIF05STcGJtAGkC2+pqDLN8ivHG0RBKVlTaZQ2PinfoJPhH9UTfaxowISqEQMmUkJRpoI0jmY63qDhmBSRMKE3MwQTv+lMmWkoskAVNyoOSRT+2PFXENqaWhCwr+LKYFgNFAg3J3+lc8WLD1+1dQ7acCQtpTiYSR4jNgbdBcmBXMHBb1/WvU8Vpx0S5FsLTgyU5he4ty2kelQ+KLyLz+c9CPUVvg8RlMZZJjeOlM1t50gFMH5T70Usjg/l0YoprQpQqIKZBGhGo5HzpzheLNrAS7Y6ZokH/cKXFlTZSRcGZ8rc6NcwqF6WVGn6j0rJ5I6v+5sU0GuYKVfA2W1TlWg3SItvB/PKisA2hkhSU3tfeN6QtrcZV4VKSnUiJBm1wQQdOVNcPilqM5Qsf02O/X5WpObk18WHGS9jpL4KzBMG99ev0o5lwKUvoLeQ1vSFvFIOuZBsRNqnYeIJ6ipLnB7GaZlxlJKr5RqkxP0pViGlFaSkTBMx5fPypusnL4SZGmlAqSQIm/51o4S9mNAq05rm0UXhOIKYClCCVAhJN8s2mOlLHnFpvKR0J+9L8XjFL8hy0JqrHicv6C5SotvBu0OWEWtCUifCCfiKucm821q9sIkAyCJkaG8AHTeZ0tXEmVJkTMbxrG/Larh/918AbQjKkEb3KRG43O9FkwtP4gqV9l+KY/SvUo4NxVzElRKMiRdI/i9a9UclJOgkkEpXtXg2ZvatsM4lWmsA++l9PSpHPSvI/EuOy69g7yL3mK2Dw8zNhWHtbgek/rXmlJEWmOsC19KyLsKizcJxkgBIAk+ZPqT9qeBNJeA4lxYAIATzM36Cf70+Ir6DxpXBM87MvkaKRIilmJxmVWVKSo2m0p1jUGQfQ/OmoFqiKUzpf9Jj6mnPYCpCHHY5wp8aMpG97XiQZuIItBvaNAUKvG5nkykH4RsDJkk3tuLXO9qsr2AU8/JKg22oETuRrEiwmR7ncESYDhxErUIWbRtvPnr8h1pTTbHqSitCDCLWZITN4kyMok28V5uZIm0euxblWZdyNADYeQ5xvrc0x4gjKBOnw2586XPwQPFE0rJVAKVslXEW6Uj48pxIzJgBNwcxBP8AMCkJMjTlRi3MhB8p0A219amdxiUpyrBg2Kk+KLbkGdKnVNjao5txDtQ+U5M06gzvoNOW/wDiqyvf39L/AK077RMICvASZmdLW6b7aDSljTJAuZFeljcYxtCZptk+HwqCkKzFPP8ASjBh0gAhRT5k/Q/SlDqMsRzJ+lZRiLaAnWTfT6V0scpbTMtIsbaWohUDaQb9LQaFxLLaCClYm20D15edJFYhRUFEz8vblTDAuSYDYJg7mT5b/OgeFxRvKxiziA4IMfXTyqdvAKEKC8vMK035/lvaEYptvRAJFgNQPU/YRrUjb5dWARYCT+l6Ul9HWarxR/jVmG5/PanWEUhSQEgXiADbTXpp5WpEgh5YabjKmc2xABiNL6fXajXGwgAgwAdZNvfp9KOSoxMOfwwRbMJ1iLfWgcSsJvAA35dLmiOHJ73MqZInXoSDJqDijYyHNIFxr9t6ncWpUxqdoDeCFpvBGo39qXOhsEkkTy/z9KFSgqR8ShBMcvONpmKjeQghIghYBzEmcxkkGDpaB6VbjxVqxUrNHYuQoH0rDRgjpUmIwwSohK86REKCYmwmxM2MivNhOwv1qn0AosvPZ3i2VsSpIi0qJVO8ADT++tq9VGWo7fL1rNTy8ZN3YzmXbgXGctiDkSnOSIkJEiNb3Tr0im44qlZKR8Qy77q29LVXmmQEhsoPhUe9IMD9ncUNY/iMkg6iCaKcwCVNrU2cgzuFAHJJWE+I2+IIEanXY1Dm8eMrdFEZ+h64uCAoidI1k7W51IhFhrOo586WuYoDRYCASiSD4iFKBCT/ABkgTbl50ybfEA/D0m/yryZ4nHZUmWLguJKSAsExqSZ2sBy0PtVpbVIBFUzA8UWgfFPnc/lqsnD+JZ7BERvoK9HwvIjXG9/0JM+N90MCmsButxWZr0iU1SKA4ljA2NQTyrHE+KBHhSQVb7xVaxL5UZNyTS5zrRqQW+5muojoIAik3EGDrNteQFELkC1z1tQicMCbictyT7xEc6iyyvVD8arYPlzEjWBdRESPv8vWhcQ0opJzAAXBKd9LKJG0b0e6uVkBVj7e40oxWHSU5TcdLfSpo3doa3o5BjXySTMmbxp9OlaBUkZRsZ5TVo7VcCgqW20UIEiSUgG5uL7m0eR8qit0hUC19a9nG1OOieWns2KSvkAJ0qF1ojrtW7Tt5Py9/tUTpJnrenRTTFuqNBG9xRY4iQIQITtz21jU0LUahR8U+wLNkYiFZjv0/OUeVTYfiK0FRmJnpeIB8v1NCZflRPCcUlt5pwgLCFoUU2vlIMedqLiq6Bsb8NL+FVLzS0IX4lEpIUYBidwJO43FRcT7QKUnKlEBQOo1BkAgbiPmK6vxtv8Aa8LLIQ4VJT3eUgE3AJUSZgakH+U1S3sKUNssuqKS1LebuiZNj4TeUgEXhOkxvSOabtob+OvYi7JvKEg5gJkG4Bv4gTvt7U94o4tTeUhCswiZIM7Go08TUW+4ZhMIzrJ8QKgZkTptp186AwvHUOJyrASvb+U+XI9KGa5vkkGlx0wJxvICDtp1pdnM7eopzjUhU9frSt3CFO/96PG17CyJ+iLPGwp0rs64ltLhMFScwSpJSCImyjY0p4cD3qByIPoDNW3jPaFb6kyYQgAJF5sABvG0nnPSszSkmlECCvsrIwSjYlKbz4iTNh/LNeo3HYsOAATIvKlZttuVeok5Pb0a4pF27OtpWl4K1Kki/Lu0ZfTU0Pw3AKcJS4P3TK1QLQtZUVGeaUyLc/WtFNrS4tltQBdVkMAylKFKkjb4PtTvhKxmfRyXnHktII+9TRo2d7I8Pw9pSlCA2qD8IABMpIiBM2mOfnULOBIgZYMmwt1O/wA42pliAJBHmPO3+asXB8cH0lKkjMNTGt9elKy+IpbiwsPkuOmKOHcOS4PCbpMgGMwB5EGTp9KdcMwC27DzF4H+Y2IpgMIjWIO0WjyjapVOAakUOPxIx37CnmbJgbCkPFeJFRKEGBuedTcZx8JCUm518qRzTpyrQg1XUaj1it3NKHXrU7YRM2/yHvRLaJkka0E17UQt05DGoiJ/mUQlPpJn0rNt0aiNeUSkDNeSbWn5T0H3qHFFSUGArMbW/htr0qd5xttIGw05k7+pOp61N+2NN4bvlpzkqUlKT8NrXvf+486B8eVfQaTezmfGsW6hZJhxKt1gKBEREwNrW686BwTDGJ8CEdziNUBJJbdOuWFkqQrlcg6Wq6YniTbx8eFw6uRLfpqCDy3oZvB4bvG1IwjaFhSMqkreEKBEEJ7yNYsZ9apxeVjS4s6eGXZzxlhalhCUqKiYCQCVE+Qua9isKppWRwQdxIJTtsTB6VfsXiihx9DQSjM64FKSkBSgVkgFQuQNAKR47gK1iQCVH4Rz8qb/AKpc+LOXj3G7Ky2wonKASQYgXpg12ff1LYABEgqAJuP8etdPY4EhsI8KEqCW0rymFKhKQJA1ULyd5A2pRxnDZRAE62gDRRHK2lNlma6EqCfYL2cfSXe7Vw3DBxKM6SROYpImPCRmAM25V0zhOPbxDJcDaEvIlCgAJSobTE5SCD5Gua8UwKW2mi3mC1kHOCRlKUkqGXRJNo1tebxSRvj+MZxgKVZnVhLSwbJeSTDeaP4vFGbUR5yUfnr2DK479HXcS+kJK+Ymwv7cqpvapvDhrMHTnRnyoUW/gKioRlkKJ1mehgg10rEYZKWw0eQSTztFcs/1F4RkRnA0JJIHvPKgivlQcpasqfCJDLzx1KSlPqaWY/C5VQNAkf8AGaadnwXO8ZGhGceo+xPypsvhxCCki41MdI+lFbjJs7UkVIBwCyjv10AO/nWVFxWqvkOUinZwkiwuc0R/V4Uj7+lbLwSUk7gDXyn6wPet/Ivo3h6sTr4ctISrdU+w/PnQ7rrkyT+aVZXFqUwgqMi6EDcIGvzpe+wnJ1MxpEJF4nqRfzooy3sFx1pmMMznRnSJIISoC8GJB8iPoa9QmB4k6wtSmllJIAMe5t5zXq145XoH8n2dEwC5x6jFghZ/9wB7g0fw5mcYUfzNq5/wrtp0UaF4Gyf2x0D/APkgf8Z+oo5BW1jsOQJJUtJBtMoNvvXnf7ilj9jgZJubRbnbWxFtqIw3Cg0rOnMDp+QKYt4oBQzeGQYBjWRNFB0c6oh1SZPJbsWQTYTO80O8+Em16dqANiJoVzACZTAPWufL0ztCJySTNjQbjZp29hQJzG/qBSt1ozAvU0/5hIhS3Wi2xWzy1JNxULjgIm3vBpTkkFxZuEfLWoMY6QhaEQXModSjdXdqCiPaaE4pxQMtqWZtFtydgPOqfgca844X8+RYIOeYCdYA6DSIM3mZNFCWuT6GQxcrG6eJ95Cpkn8/BVgwChiMMvDXJBztm5E6kGAddaUcLbZxL6R3WHWtRBWWXyibypRaP0GtdPD2RIS0hKQLAAQAPSux+KnK09BTy0qrZzVPBsSkXYcgdKkbV3Q79wQE/wDTEXUvRMDkDfziuiPhwiQY/wAVyfjuDeGNIcUrIkJU2j+G/wARG2oPv1on40MT529f5MWWWT4gAQoeI6kknzJk/M0z4Fild+jNJgGABOoj2ANGpwgUBzqfh+GS2HP5iAgdBqT9vWpsc+U9j5NcaJOJceUylo9yVBalS4Bmgco3MbW1FIuMdp4JAbIVpGXLsYMGZkapHS53tDGAdS224hrvkgpkBWUkkwna4CiNvlVV49w11ClKdhCjqjvPkSmxr0l60SUmTHE5sM0eZJ8gTl+QEelI+NlLOKw7qhZDyVHqlC0n/wDJpj2WTnSplQtBW2f5TMKH+0xMVB2vYSWkxyCk80zqPLesh8chslcWjoPavtCgsNvNKUW1kQtI52EzcCbHfa1LcfjkcRwqsO4rK4ADmSk5Tl0UToPImqd2b4kkcPfZxDraWVZg0mZdC1RMIAuiTMzYzztJwbiRZ4atweI94qZJuQEhM9BMxVDVdCfpjLsv2dThVlbjgcOXIkJECJmSSdeg9zRPHsUkNLcBSkCL7XIG2sa2vVW492j/AHLIaeK3VAqdUgFAF7IgyZjUzt1p92i7KBxxx8yAvxJANhrcDmRBPUmucL3IzlXQsxXGMIykBJW6vKI8JQLjW/Ox9a27M8V71xwrabKUoKkpib2F511qr8XJlskQQgIPmg5f+OU+tbcGxpZcC9bEKHNJ1/X0ouCS0dybexxjXJUSom0kzYADpSMvlQUsixhKRyGv4edOeJtZkkoMpcSYPqLHkdqSLXlCAfMj1+VrV0ApP+xBh25Jkf5r1M22wDINjodPea9RvICsRe+HcWUzjwSkKC28kaXEXn/sp47xJCsXhlK8IzrPOPCoDSqv2gbSh9pQTIChz0kSPWTTLFYptTrOVJSAvKkwQCMpzEHpnTff3rzOcqTr1f6lTjs6F3iHFoCFBUSokXAEQPc7dDRvdCqaxKMQylAIJWM1rwIkGYIsSacYLjedrEOiwbKgkEfyp38z8qZiyclb0JnCnSH2WsikjvHDlYUluS6YKSYIMXAtejMTxhptxLa8wUqIhCiL2FwI1FOjJPoBpoOVB2pe8wZsgekCtXONIDndlt0HNlnJIPUEE2qTBcXZdKkoUSpNykpUlVraKAkTuKySUjlaE+Iw7ijBRA2mlOJwKhIygR77bVZuIqUr+BVzpa/ptSbiDS1T4VA8yNOs7152VJX3+/0KIHLe2uJV3qWjcIGaOp/sBUXAuIKbkJAIOxqT/UDAqQ+l3UKGXQ2IvfzB+RpLw3GZVCq1jU/HVG4p1kaZeuBpcdxDZSlLaQoFRTrAv7WrpHF+KJwjJcyLdIMZU39zBMeQNc57O8SQkjNYxPntXQ8JxFCgkiOoOg0pXjT43Ho3yItsI4XxL9pZDndraJElC4kf2qs9vsWAWme7k3cz/wAsECOuaf8A1q1NwFZrEnXlEafSqx/qPw4kN4pFw3KVj+hRF7ciB6SarypvGyfH/GhfgV2n+9bsvpC1X/h05mf70lw2NgRPkKh/+SCXU9CAfU15WNfJUWuDZs12geY71ASdQUHMoBKgTCgBY3GhEUsx2NexhBeUcxImLAnTSPpFXxfB0qLtgQoJI84n70sV2eIuLGTfle30nyr0/ktIlTiL0YAIIQFZf3dvcyPnVf7SJKobCpMXjYbeVO+M+LKhU950/XbesYbhYQjS/PrS42nYf9Sk/ssW5CmfDcWgYVbCrHvM2sCClI19PtvTF/AAE21qtcWw+VWlPhPk6YM4qrQtAvXaccp5WGZSHlIX3KQQAkhcogG6SZBgGKonYPgffKcccQnuUpKStz4QswYA/iVlnym8Ve8SWcU2rDtuKDzaQQVymwsDlgHKYjMk29KokSHLO0GJzOAAkhIidyogFR+g9KI4fw9C285VEkgmRaBukXn5XFDq4U8l5TK0ELSYI+hncGZnlWnEMGtlViQDYwSJ5gxtROKqjlKmEO8ZDaO6aGYXBJvM6/goezqgpRuQSdrzf9aCQUeVb5M1gba1nFIPlYZi3UpSEggkbb716gFMgD9JFeruKOc2de7R4ZLqhGgJJI2EyPW1JOKtvsYhIbWFJI71BIACVBUGZJ/p85Fqd4Z7K0kKOxWo6mTe56JgVW+LYxJbUFKgr1gwrmkJjSNdhXnKS9lMbfQv4bxN1sKcAAUFeNSbKzKkqM7mVTPWimeJurbaaQ85l7xJOYqlwwRKo1uZN7wJ2pY9gB3JS3OfMCE2ynnM8gJ9udR4ZKyllMjMlWXLbwq7wxIBsZ0NclGVy/n/ANB00+L+i0nHqZcecOIJDJShOp8QKs0eKBrf1BtVna4ypTYxLySFFZLaSMpQkAwnoqJmd5qgL4JOFR8KS8nv2wPGtKFXQhSjBkwTI/mOsUE8/iygtFQgaAqNiIOvsac8aj0/2idZOXZ1Xs0y203nC+8UoLUVEmSkKBAP9UGSdZJpLwTi+RzDrdBWVqhR/lKtSOQBtHI0u7JdoVt5g+8opCU5cxzReDz/AIYt7UpwHFFhaCgJIQpSkyJ8IiNd9LVPPTjK9L/woTXCV96/ydzy0t4qcic2VS+g0A3vMAdfrVNR21xQuUoI5lJ+xFKeL9vHVQVNhKkzBQ4sC9vhKgDYnUEfKmLNjnpE6i0bduXW3Gy242Rm+BYgpCh8BmB6ibzvJrlc5T6mn/Fe0TjypchRAABNztvubAT+s0ixUqObf/NUYY8bXo6T6a7LHh0Zmgoag1vh+LvtEKQqCNjcGg+zeM8JQdqkZw+Z3IL5joKia45JKXrZfCalCy6YLtqVIh4FmUkBWomOXxRvQ+L7RBzBdwFlx34SU5koy5oCjm/p15mqlxiHMaW0/wDTZIQB/t+I+qpPrUvFMZlGbQ2imyk7S+xEcSaciTFLKJN7GLaUnxOO1uZoN7GkgkmSZmg1uTrz/Wmw8egpeSktHW+zfbArabTAzZvH5AbeZphjeOqi1tAY9q5r2EenFtNK+FxWX5XrpHGMMlC7CByHtQ5IyjIni4tAPCcOHXZX+b1ZMaplIyyNKqGL4rhcMpYL8rFihIJMwJE6a9at7rzRYAyJJKASYuZA3rVBpbMck2VnGpTJNVTjTU/T0qzdy2FAqzZZukHXyNI+NESQmw60C0xsfok7NLfxrbXD2v3WQla3rkJSFFcwIlRVFibwNINO+NOP4LF4da1IcakhbqUlJmMhCgSQBcHW5G0AUm/074o4jFlsOpSju1kIX8CllSEi0jxX1nQGrsv982od4pSlEjMiAmNCkCClSdvECD7VXy2iRx7PcSUIzABRiEnUx+fWqTxjhDi/GpJCRVgPYLuVBYxWIGW0SmR0nLEdIpyvDKU2sSVZBJzRJF9kpEm2lc3xMSs5Ing7qyQhsryi8DTz9aAxGGUhUwQeR/NK6Hg+NhtxxqEoJhSVT8SYi06GQbUq7UYfvEBSQCdeu9OTAZU7FIV9pr1YbnLYb6V6gfYxFqdwallSlKWTIygzFiNgQI2jbrWmLwhUSSknkDNlAcxsfvR3abHhoDu/OZonga1HDqfcObNZAtaNdevPlXmNyUeTZZFNOkKMMypKbpGcTAJkyYvvMAW61LwLBtDxPNoUUqn94mRAIOojUjSb0r4pxV+cnwk6ZYk+32q8cN4co4dCnHVNrKZUISfL4gTNdOX41yb7Mpz+P0C4dSsU04pxxLbneKU2tYyo7spSkJABkDwiBB353CxLGHQkFbwKpkwqxJBBASfEr/xFD9qeGJKMwcWSm8qvbewEdaqS0pSDF/kaKHHPFOwZY3B7LG9j2JmVxyyC99yoi1uVDDjbSVeBsf7ib89APlNKMOwtQiLUUxhMmpmieDGtPZ1/Qwf4w6oWUEjklP3M0ofSSZM7GiFAnpWivetxwjD+FGydkCWhyivKQOQ/L1uUz1rxSabYFEnCmJeTBgmx6/3qz8JwXd45gqsO8TH/AJCNaqiTBkWIvPWn2LaxDq2nQsJy5VSsxBF9Ik3pOWMpTVfQ3HNRi7McN4cQ5i1K1CyPqar/AGgKlLCBoBJ5T/irNi8U4O/UXEZ3VZoHwzvciarT2FcCc6rgm6gZE/a1FixyWRzl+9GTyxcOKFSsORrtWGW5E/1H2sPvROKPhjrWMC3pOmbfz39as5OiathXZt0oxbB/lWk/+wH3rqXaPFlIUoCSmco5nYept60kw/DcMl0K7v8AdjKoZBMmQU+LLeSItM0RjVftLoQhSUkBbisx0AAAsJM51JjyNSzlykNiqRRO5ZCj3hccWScykEZQTM3IJPnV64HxNJYSnPmAGVBOpGwV1HziknDOFJDaZ8RFlRMgzpY67x1HOtMW4y3JQqFaKSpUhQ5HkeR/BspuWjVBIe4hcDcfMVWeM4rmZivJ40Is6R0Ukkj1GvsKa8a7Nlx0FKvAqDY/CSAYM9D70FU7l0FddEH+mOEQ7iXiqPCyY9XESfl86u2M7UMYdXdttl1wKAgGEpg2TNyTOsCqV2f4X3L4IcUgqGTWJlQkW1kD3F9KvPZ/giVuHFN/uUpBQG1J1gRmJJvIvPOmvIpO4ClCr5meK9s1NQHsOcq5ulVhH+4Ca81xhCmw5h0qeKpDgyklAHQxFt515zRfaljCO4dlLz7bQzhSpUkKjIvSdNQb0hx/GeHoT3bGIbyhOUEKgxEa7zWPlRy4FD7bOEYxaCqVNqUCoACZhQsLCxv60Lwd/EOOBtsZuciwTuTsKCxqUhxYkEBViDII1HnrTHB8dS1h1tNoIcWbrtpoYOulVrpUIfYfxzHYdKUtpaS64n41SUjf+JNzqNZrNV9D6QLJ9xNerqOHBabm7gN/KmbeObS1kRrmtuNPeq0tWY9a0zkc9qkng5dsrjmS9BrQL2JbSLZlgacjJ+QrpuMdB6iI5VyMqPMz5155xZsVKPqTSs/i/lrdJGwyqNuuy49qeIBKe7TdZEQL2/N6Q4Hhv8SxPSpOC4SBnO+/Om8XpKrCuEf1YM8nJ2wJaNBoOlQLSRRzgHX0rQJ6VymZYvKeY96jJ5Ua8mhyLU2MrQS2QkVgwNb1uSKHccpiNYThMubMRpeOs0Zi1PZO9KhlkAj+LWPvSzCmTdSUj+oxPSp8Y6+UBCAlaAQTlUCbRAjlI2p8ET5HsaYnAtnxO3CAMomAVHn5Rp1pLjuIygNgBKQTAHkZKtiZ6UVguJlaHApAzZwfFOwiI1sZN+dJcey8VSUKI6C3y2o4rexbIm0FaQZgiRVv7K8Iw3dFT6FLKzDfiUkATdXhBJM2g2tryqOBJgyDXQ8JjS+GA2jKC2luASEhTafESSbWGaeVT+S5pVAoxJPsbN4VOH7lLrZcYWYSlZsBtbObD+VXLbYjtU5hGoS0ww2YutCQgpvpKY16k1Wcfj0BCEpJKG1yCSo2MJVBX4iDt0pvju06UPsuOhLiUoykEC0xe+8b7VNjnLjxbf6/8jXDd0V/jHDj3PeNPLBk50AxIiQoQb2O/wDnPZLgbS8OtavErPKIJBSpIBBIAjRSom15N4FM+JcQaWS42TlIvJBv0g6Ui7P8RUlaWgCW1qUqAm8nLAnUyEgR1p+PI6a+gckL2AsdlcQsqyMrSMxIzEJgSYusibRzq8s4N57IspKVBMEJVCipf7sakCM3Xes8U7TpQpaEsy93gN7IAtY3uDE2mq5i8diX/icUEzlCUShImYBI5iNZ5XmK7Lli1tg48cuwbjbjjAUhSv3gsLzBtf0iaG7R9uMRiEBpKu7bAAOWQVkaknYckjbWlvHAEAJEeLxG87kem/K0WpOrYfmpp/jwTjyF55bpEhM3OvOspFeSKlaaJIAEkkAAXJJsAOtVE5GEVslNqYYzDNNKU2pS1OJMLKMuRKhYpE3XBsTKdDFAOoIURIMEiRoYMSOlcYeUob16iMBw5x5WRtKlqgqhIJMAgTA2lQ969WM0mQibR/mbVt3aZGafMbem9bJMEx0SPufrW7SATHOfkCftSGUJED2FKVkanUHYg3BHQi9RtM5lAfSiHF5ss/wiPmSPrHpRnZtJcxAbCQSb6aRuKW5UrGcdD5rCQgAaVEpk7TVgx7Xd2JFgPPSq3i+OFBIASOtzNRJRm9C3hmahBmIM1spAT8RA6TJ9hVfx/G3VKN4GlrdNqAbxKlL+ImTzP5vTo+La2waotSiknw352rBZo3B4AJSk62rYpA+lR5bh0HGf0K3cON7UsxSL2p/i8LaR70newx8zypuCaa7HvaC+zXZ1eMWUhQQBA0Bk8rkbb9RUvajso7gFBQXKTaRZQnY7etNOwScQl0FKFZMwBNgEk899ADy96tnaXgP7WGmyvu0BQKjlBNrAC8bm5+dUxcrsBxVHGCi8yZ9qmbdcGijHI1buPdgnW5Vhz3qBHhVZwCAeQCtdooDB9ksSUd44EMIFyXDeOeUfeKfbFUmV0EkkmBJmKvfZnsa45hu+/aFNFQORNoulQMgzmlsnlANKGuCNYrEIYwSlKATLji5yCIvoOthrXS8Dwz9kaDQeLkD4iIjwx4QJgRzmhm/sKCt0ji2OddLi87hKkqIOkEg9NrbVOxikZT3gzrJAGb4UJkSYmCrztaugvv4FL6MP+zIceWqVLLaTBMqUpRV5ExUParizWExoYZwzDacoKlhtIV4x/DAA97dKGk1pBNtOrEuE4Wp4laR+7uW07ZR/Eec8tOnJ1wLAoSVlR7tWRWVWXNHi8YTEEkpGUHaZ5CmmI4C6nKhRWkREIUQIPQWj6UPinW2keKBAi8EfCDvqf7+knFp2w+V6K3jWErccURGYqiekR6wN/SdmLHD5RIIJyiDfp+epvz0wIzyq4ANiQRmJMwCbmYuY85q0NQlEAnziSOtBGFv5Byl9HGuOvZn3CDIzEDaw8I+lLyg0VxYy85bVxduXiP0qMNnTWvZgqikjzpPbIkmKZcCxoaeaeIkNuIWRzCVAmlzianQmE25TRglu/wDpv7WXHcE+2tGeSHJQpJUSQNDJv02obiXA3mlIQjB5m1kBDhBKnf6swVDc6hNoGs3ronYvs4cNgy25Z1xQcXGqDCcgG0pgHznaosY878Kg2Ez/ADOBN7/Dcp8pMbRFLc6CoW8HwaeHtFKCFPKUC65ANoJDYuPh1PMmeUepPjcK44YQtaimxPcqA5aqr1RzyW7spjjSRWEMG+ls1bYT/qeSV/8ABVSYVVr6ST7ATb5e9B94QdpUFD3/ACKoYL/kaQdauXYngrjay+4nLKYReDfWR5RrQPYrg/euF11sqaR8MmAV2PqAPS4q/wDeyJt6/KovJy8fiinGrK52kYWqTJjloP1Nc9x7pzEC9XftXj1Zcua+8aR57VSBBkxQ+N1YyaYvePOp+FIKnW03OZQFvO/3rXEpk+VWX/ThtpWIUFoClBOZBI+GDeOpkex51bKdQbJHH5Ft4ypLKMqPFAHlVRxPaEZoLZsIkGDO9qtvaNlMKWTNtPzrXOcUpJXAGnTevO8drI2nspyY4qNjlPHEmAZSNif7Crh2Hw7Ti1qVlUQgKQNZkkT1iPmK5UFqJjrprFWHKtCGwlRSoCZScpE+I3Hn8qdLDDG00H42P83KK+i+4ntWlh9Da3EJRnhWW6o8QGYXEb+VOu068+GWMO4FqUg5e7FojdV48tarXY3sqgpLzphcNLQo6yVL5/7U10TiDiu6MlIPMCq4xpIhyy+Tro4Th+0fEGVFKnVZgbpcE/3+dNEsY7HoSp15CGSbycoAB+LKLqE2udY86H7c4AAB4TnKv/UJFqqaHMxg+epiR00micfYMZHV+AYXCYV0tYV0uvupykzM7yQmyUjW9OmW3A1+9eT4ExmI8cDQHb3muY9juNIwmIDi5ylJSSBMSQZj0rpXD+0rOKWUMwtQGdSimIAgWkQPPXlzCZRb7HRl9FE4jhnWHP29CkrTnBAJJgEBIBPXppNbcSUniWJU+CUpDaQpB+NJGYZbAgpvOblyNe7aYhTi3G2kLUM0rjMsAJ1JO0kfKqzguIOMrztKKT7gjkQbKHn5610W5RZ04qLR05ribndoaKi4EpyySpaiBYE3g0Ot5SjJKc0C5UAfTePzrXOsZxR50kuPLM6gGE/+KRHyoLKDsT52/vQrDfbB5/SOmB/WVJkiNU+vTl+XqdOJRlgrSLfzj1+k+2kVy5LaeX57V7uAdL/WtWGKMc2YxSvETrdV/U1u0SpQjf1od1VjWvD8QUqBiQCCat6RP2x7huFqUpSFi+QwQIuIj860HwvBLfeQwj4lryj+m8qPkACfSuh8LaS6AsHMgyQsbfzJUNRGx9OVKuy+MwzD2IxASpQUUtpMAFJWbgA6kn6UjHn5dhzx10XXtDxR5hCUsKRmgBSnAVWEAeRI+dVLiHE1rQpSzPoReNRzF9Kc8cwZUvvEupPOTHoZ31tVe4uwy2kF99CRslIBWdrZbx9iZilT5ydJaG4+C22JW33nJlasoNgVQL/WvUe1jsARHerSbH4FTvMFINri3QVmscMnpDFlxCb+HzB+9ew/D1vO923qOdgBa5+ZqQpnKJ/Pw0+7PYcNpL2qlKCPISAff9KZkycFYqMXJ0WHhOAGHayAydVHQFR6bC0Ur4njHdQqByHTX1vpvQ7OPUVXvYH1zIH3NC445nCDoFfdIPyNeQ05TuRfGoxpC3H8RT/IpSuZB/PwUndeBVKRExamagJTyIj7Utba8RvoZ94q/FGKWhM5tgLjkk+dWHsGsJxaiTH7sjzkp+9JHGgFfnOimsOnOCZvreLTpTslOLQmN8rL12hciAN7TtpJ+Vc4xbSipUJgE7WFWni/EFLCERlAA0J2BH0NV9ZzHcW51L4eNwVj887VA2DUEqTIBBImeUwau7HC1vLJFhBvBIgmLQLmJqvdnsE25iWkrTmTckbHKkqgjkYq+cU4mGmQoIJSbZcwA0vPhvVjwqbUn6Ax+XPDGUYrv39F14ElC4lQVlAgAQBaPoI96k4/xBKRAgn5D1rlzva4pT/0RoTZX3KTSbF9rH3RlEISdIuR6n7RTdPZHvom7a8QSrwAzlF40k/n0qnIGhFM38KDcknTesBtMafOsc16CUWBtlWxJHLWrR2H7QtYZbgWSguJCAuMyEwSSTF+XTWkrSEjb59DUi2kjafOgbTDSaCOJ41YcLbOKLqNMyUBAWTckjdX9U60NhsCSCIIIgEGx1Hyyz7dRWQhOsWjSjcNi1BAiwMQAdBnyRz6+3rml0a232JkCtrVuANff8itShMTlrTCJZHkKiXiLzJnWSTJO9/OiQ2kH4eVZWhMaUSYLVi9b6joB7T+GpmSEiFXO4AH2FFlCb2+dCuOBJjL86270jKoLwvE30GWlrb8lEfLesL4y+F953hKzqoJSLjSbQSOetQZZ1PtI+lZThxNrQdqxRj7RmwfF491ZlSlGb6kzr71AjNrJpglgC0a1hSBIGxpikukjKM4XExdQTHVAP8AevVllkSQdOlqxRfEGm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ITEhUTExMWFRUXGBoXFxgYGBsYGRoaHhgYGBgeHRsaHSggHR0lHRgdITEhJSkrLi4uHR8zODMtNygtLisBCgoKDg0OGxAQGzAmICYvLS0tLS0tLS0tLS0tLS0tLS0tLS0tLS0tLS0tLS0tLS0tLTUtLS0tLS0tLS0tLS0tLf/AABEIAM0A9gMBIgACEQEDEQH/xAAbAAACAgMBAAAAAAAAAAAAAAAEBQMGAQIHAP/EAD4QAAEDAgQDBgUBBwMEAwEAAAECAxEAIQQSMUEFUWEGEyJxgZEyobHB8NEUI0JSYuHxB3KyM4KSohUWwlP/xAAaAQADAQEBAQAAAAAAAAAAAAACAwQBAAUG/8QALBEAAgICAgICAQIFBQAAAAAAAAECEQMhEjEEQSJRE4HwMmFxkbEUQqHB0f/aAAwDAQACEQMRAD8Aa4ripNkiOv4KHY4qR8QMDU/Sh38chIjU+XWIrRIUomRlGx+dfOy87yFLk5F68XHVUWhhaFAESJG16KaaTykf1Eg/KlHD+IhISjKI0/P1p6loEAgkeX+a9nB5Uc0biyCeFwe0RPOq0Aj1JqBWIc5mi14YfzH1/wA1EcOOdUJoW0wRSydayhBP59qJOHryWY2ouSB4skWkpTd1UAWAmfkaV/8Ay7KjkK3QYF1DLm6A2M/k0Zj8GlxOQgwdb/pUC8CGkeFu2yUgW9P0FLasbFpehFiGCoKXLmckAgJQQSFSgxITI6359I8d3h8AC1qF4JSEJMeGfiKieRVyNrUZjscUo8AgzodQSdY2E7mgv29Sk3JEbixOlj76jpSMk1FfF7HwjKTtrQpPBXFGSmwJnKdbkGJ0Mp666VNiuF4dICHCqTrPiETrKhsL29tqKXi1uHIk5ROo1JBvvpb61IptULEhQSD3i1DNAHiypEiSNbm1t6815HeizdVJlUx/AMOVZWiSYsnLmKj/ANkZbb9elK8RwoN5c5UgGIzKTFxY32tN+VWPtOtTDIASApXxm0gzaDrb29TVEfxKlRN40m8e/p8qswRlNW2KnPi9FgdbSgrQ8lRyxmULpG+otN637jMmWnEupH8DokiNBPxDyBiJpfhuOPBaSVSmQlSYkFMC2XTT6Uy42ptELbghRNwsAa7AHb0tl50yWPj/AAArJzfzAlJTnJ7sIMSUgnLmGkcr2jpTrF4bCISAoKaXJSsJVYb+HUHXUxfrYqMM8l5WSYVsY+KxJjlQOLYcSdTblryHWNRWY5XfJbNywquDGreL7rMG1JyK2IB1tOUXSfXzmhP3KylJbSlSjciwJ0TKjceQgXvzKtbuoiBEAR5Hf8vTTs8EqdS24nMlUgcwYJnrRKMoq7OcoP1ssKWMM0kMkqlzQjxJSYy62m8cvbVZxDDKSsoRYJv1jLmF9NOW81pxXs0sKJbhQOxo7huBIZyLBUog5uevw+VhQ5XCSMwuUJd6K/jsMrUiNY58jN6X4bC5jF46R+fKrNiUFazPp5bj7UvwmHyrg/XUUMciiml2FkuTtnuE8PSH05lHIDKrkRyvB1MW5V0dl9tQCkSUAQRFoItb5eprn+NQBOmv0terR2VeysKC8olJi0EjKYtqfagcuSUpC3H6HbzSwzHwkCInNM6lRPM/5vaJziRCA3MLgiAZjYEqUCLQefrQ/FVLUpPdqWQEDMpKZibxIgmReJt0miUYNrLJzDc+BR5XBCY2p6ypul9C/wAdJN72HcKwyhKo1iMyjEf0pEhI8q9WGVqI5DaZCvUQYr1OXD7EScm+gVrAJ1NqkAA0oRTLpi4sDPX0rZIcA5mRvtaa+SklSpo9xIKU0R4gYOxp/wAOeUtIMEg+mmutV3PIvb3+gmrBw7EtpQklUyCRsYtGh08xV/gS4t7pE/kRtdbG6cLNYOHFbYZzMKnKa9qMk1aPPcQXuBWQxRPd1k6RyreR3ECxbqGxtOt5+1JnmnFnMAUgSQSSrpAzcybJ9KsLyBqrbpNAO8XaCwkn3Hp6/awOtDJr2w4p+kVvG4Je5tCrKEmRoPCPEZmJ/vQ+CbZGfvHEzmIyqlJA28K77zNMuOOqcP7lWVQvJEI5G8STfqPaynFJUlJUtRJIF05STcGJtAGkC2+pqDLN8ivHG0RBKVlTaZQ2PinfoJPhH9UTfaxowISqEQMmUkJRpoI0jmY63qDhmBSRMKE3MwQTv+lMmWkoskAVNyoOSRT+2PFXENqaWhCwr+LKYFgNFAg3J3+lc8WLD1+1dQ7acCQtpTiYSR4jNgbdBcmBXMHBb1/WvU8Vpx0S5FsLTgyU5he4ty2kelQ+KLyLz+c9CPUVvg8RlMZZJjeOlM1t50gFMH5T70Usjg/l0YoprQpQqIKZBGhGo5HzpzheLNrAS7Y6ZokH/cKXFlTZSRcGZ8rc6NcwqF6WVGn6j0rJ5I6v+5sU0GuYKVfA2W1TlWg3SItvB/PKisA2hkhSU3tfeN6QtrcZV4VKSnUiJBm1wQQdOVNcPilqM5Qsf02O/X5WpObk18WHGS9jpL4KzBMG99ev0o5lwKUvoLeQ1vSFvFIOuZBsRNqnYeIJ6ipLnB7GaZlxlJKr5RqkxP0pViGlFaSkTBMx5fPypusnL4SZGmlAqSQIm/51o4S9mNAq05rm0UXhOIKYClCCVAhJN8s2mOlLHnFpvKR0J+9L8XjFL8hy0JqrHicv6C5SotvBu0OWEWtCUifCCfiKucm821q9sIkAyCJkaG8AHTeZ0tXEmVJkTMbxrG/Larh/918AbQjKkEb3KRG43O9FkwtP4gqV9l+KY/SvUo4NxVzElRKMiRdI/i9a9UclJOgkkEpXtXg2ZvatsM4lWmsA++l9PSpHPSvI/EuOy69g7yL3mK2Dw8zNhWHtbgek/rXmlJEWmOsC19KyLsKizcJxkgBIAk+ZPqT9qeBNJeA4lxYAIATzM36Cf70+Ir6DxpXBM87MvkaKRIilmJxmVWVKSo2m0p1jUGQfQ/OmoFqiKUzpf9Jj6mnPYCpCHHY5wp8aMpG97XiQZuIItBvaNAUKvG5nkykH4RsDJkk3tuLXO9qsr2AU8/JKg22oETuRrEiwmR7ncESYDhxErUIWbRtvPnr8h1pTTbHqSitCDCLWZITN4kyMok28V5uZIm0euxblWZdyNADYeQ5xvrc0x4gjKBOnw2586XPwQPFE0rJVAKVslXEW6Uj48pxIzJgBNwcxBP8AMCkJMjTlRi3MhB8p0A219amdxiUpyrBg2Kk+KLbkGdKnVNjao5txDtQ+U5M06gzvoNOW/wDiqyvf39L/AK077RMICvASZmdLW6b7aDSljTJAuZFeljcYxtCZptk+HwqCkKzFPP8ASjBh0gAhRT5k/Q/SlDqMsRzJ+lZRiLaAnWTfT6V0scpbTMtIsbaWohUDaQb9LQaFxLLaCClYm20D15edJFYhRUFEz8vblTDAuSYDYJg7mT5b/OgeFxRvKxiziA4IMfXTyqdvAKEKC8vMK035/lvaEYptvRAJFgNQPU/YRrUjb5dWARYCT+l6Ul9HWarxR/jVmG5/PanWEUhSQEgXiADbTXpp5WpEgh5YabjKmc2xABiNL6fXajXGwgAgwAdZNvfp9KOSoxMOfwwRbMJ1iLfWgcSsJvAA35dLmiOHJ73MqZInXoSDJqDijYyHNIFxr9t6ncWpUxqdoDeCFpvBGo39qXOhsEkkTy/z9KFSgqR8ShBMcvONpmKjeQghIghYBzEmcxkkGDpaB6VbjxVqxUrNHYuQoH0rDRgjpUmIwwSohK86REKCYmwmxM2MivNhOwv1qn0AosvPZ3i2VsSpIi0qJVO8ADT++tq9VGWo7fL1rNTy8ZN3YzmXbgXGctiDkSnOSIkJEiNb3Tr0im44qlZKR8Qy77q29LVXmmQEhsoPhUe9IMD9ncUNY/iMkg6iCaKcwCVNrU2cgzuFAHJJWE+I2+IIEanXY1Dm8eMrdFEZ+h64uCAoidI1k7W51IhFhrOo586WuYoDRYCASiSD4iFKBCT/ABkgTbl50ybfEA/D0m/yryZ4nHZUmWLguJKSAsExqSZ2sBy0PtVpbVIBFUzA8UWgfFPnc/lqsnD+JZ7BERvoK9HwvIjXG9/0JM+N90MCmsButxWZr0iU1SKA4ljA2NQTyrHE+KBHhSQVb7xVaxL5UZNyTS5zrRqQW+5muojoIAik3EGDrNteQFELkC1z1tQicMCbictyT7xEc6iyyvVD8arYPlzEjWBdRESPv8vWhcQ0opJzAAXBKd9LKJG0b0e6uVkBVj7e40oxWHSU5TcdLfSpo3doa3o5BjXySTMmbxp9OlaBUkZRsZ5TVo7VcCgqW20UIEiSUgG5uL7m0eR8qit0hUC19a9nG1OOieWns2KSvkAJ0qF1ojrtW7Tt5Py9/tUTpJnrenRTTFuqNBG9xRY4iQIQITtz21jU0LUahR8U+wLNkYiFZjv0/OUeVTYfiK0FRmJnpeIB8v1NCZflRPCcUlt5pwgLCFoUU2vlIMedqLiq6Bsb8NL+FVLzS0IX4lEpIUYBidwJO43FRcT7QKUnKlEBQOo1BkAgbiPmK6vxtv8Aa8LLIQ4VJT3eUgE3AJUSZgakH+U1S3sKUNssuqKS1LebuiZNj4TeUgEXhOkxvSOabtob+OvYi7JvKEg5gJkG4Bv4gTvt7U94o4tTeUhCswiZIM7Go08TUW+4ZhMIzrJ8QKgZkTptp186AwvHUOJyrASvb+U+XI9KGa5vkkGlx0wJxvICDtp1pdnM7eopzjUhU9frSt3CFO/96PG17CyJ+iLPGwp0rs64ltLhMFScwSpJSCImyjY0p4cD3qByIPoDNW3jPaFb6kyYQgAJF5sABvG0nnPSszSkmlECCvsrIwSjYlKbz4iTNh/LNeo3HYsOAATIvKlZttuVeok5Pb0a4pF27OtpWl4K1Kki/Lu0ZfTU0Pw3AKcJS4P3TK1QLQtZUVGeaUyLc/WtFNrS4tltQBdVkMAylKFKkjb4PtTvhKxmfRyXnHktII+9TRo2d7I8Pw9pSlCA2qD8IABMpIiBM2mOfnULOBIgZYMmwt1O/wA42pliAJBHmPO3+asXB8cH0lKkjMNTGt9elKy+IpbiwsPkuOmKOHcOS4PCbpMgGMwB5EGTp9KdcMwC27DzF4H+Y2IpgMIjWIO0WjyjapVOAakUOPxIx37CnmbJgbCkPFeJFRKEGBuedTcZx8JCUm518qRzTpyrQg1XUaj1it3NKHXrU7YRM2/yHvRLaJkka0E17UQt05DGoiJ/mUQlPpJn0rNt0aiNeUSkDNeSbWn5T0H3qHFFSUGArMbW/htr0qd5xttIGw05k7+pOp61N+2NN4bvlpzkqUlKT8NrXvf+486B8eVfQaTezmfGsW6hZJhxKt1gKBEREwNrW686BwTDGJ8CEdziNUBJJbdOuWFkqQrlcg6Wq6YniTbx8eFw6uRLfpqCDy3oZvB4bvG1IwjaFhSMqkreEKBEEJ7yNYsZ9apxeVjS4s6eGXZzxlhalhCUqKiYCQCVE+Qua9isKppWRwQdxIJTtsTB6VfsXiihx9DQSjM64FKSkBSgVkgFQuQNAKR47gK1iQCVH4Rz8qb/AKpc+LOXj3G7Ky2wonKASQYgXpg12ff1LYABEgqAJuP8etdPY4EhsI8KEqCW0rymFKhKQJA1ULyd5A2pRxnDZRAE62gDRRHK2lNlma6EqCfYL2cfSXe7Vw3DBxKM6SROYpImPCRmAM25V0zhOPbxDJcDaEvIlCgAJSobTE5SCD5Gua8UwKW2mi3mC1kHOCRlKUkqGXRJNo1tebxSRvj+MZxgKVZnVhLSwbJeSTDeaP4vFGbUR5yUfnr2DK479HXcS+kJK+Ymwv7cqpvapvDhrMHTnRnyoUW/gKioRlkKJ1mehgg10rEYZKWw0eQSTztFcs/1F4RkRnA0JJIHvPKgivlQcpasqfCJDLzx1KSlPqaWY/C5VQNAkf8AGaadnwXO8ZGhGceo+xPypsvhxCCki41MdI+lFbjJs7UkVIBwCyjv10AO/nWVFxWqvkOUinZwkiwuc0R/V4Uj7+lbLwSUk7gDXyn6wPet/Ivo3h6sTr4ctISrdU+w/PnQ7rrkyT+aVZXFqUwgqMi6EDcIGvzpe+wnJ1MxpEJF4nqRfzooy3sFx1pmMMznRnSJIISoC8GJB8iPoa9QmB4k6wtSmllJIAMe5t5zXq145XoH8n2dEwC5x6jFghZ/9wB7g0fw5mcYUfzNq5/wrtp0UaF4Gyf2x0D/APkgf8Z+oo5BW1jsOQJJUtJBtMoNvvXnf7ilj9jgZJubRbnbWxFtqIw3Cg0rOnMDp+QKYt4oBQzeGQYBjWRNFB0c6oh1SZPJbsWQTYTO80O8+Em16dqANiJoVzACZTAPWufL0ztCJySTNjQbjZp29hQJzG/qBSt1ozAvU0/5hIhS3Wi2xWzy1JNxULjgIm3vBpTkkFxZuEfLWoMY6QhaEQXModSjdXdqCiPaaE4pxQMtqWZtFtydgPOqfgca844X8+RYIOeYCdYA6DSIM3mZNFCWuT6GQxcrG6eJ95Cpkn8/BVgwChiMMvDXJBztm5E6kGAddaUcLbZxL6R3WHWtRBWWXyibypRaP0GtdPD2RIS0hKQLAAQAPSux+KnK09BTy0qrZzVPBsSkXYcgdKkbV3Q79wQE/wDTEXUvRMDkDfziuiPhwiQY/wAVyfjuDeGNIcUrIkJU2j+G/wARG2oPv1on40MT529f5MWWWT4gAQoeI6kknzJk/M0z4Fild+jNJgGABOoj2ANGpwgUBzqfh+GS2HP5iAgdBqT9vWpsc+U9j5NcaJOJceUylo9yVBalS4Bmgco3MbW1FIuMdp4JAbIVpGXLsYMGZkapHS53tDGAdS224hrvkgpkBWUkkwna4CiNvlVV49w11ClKdhCjqjvPkSmxr0l60SUmTHE5sM0eZJ8gTl+QEelI+NlLOKw7qhZDyVHqlC0n/wDJpj2WTnSplQtBW2f5TMKH+0xMVB2vYSWkxyCk80zqPLesh8chslcWjoPavtCgsNvNKUW1kQtI52EzcCbHfa1LcfjkcRwqsO4rK4ADmSk5Tl0UToPImqd2b4kkcPfZxDraWVZg0mZdC1RMIAuiTMzYzztJwbiRZ4atweI94qZJuQEhM9BMxVDVdCfpjLsv2dThVlbjgcOXIkJECJmSSdeg9zRPHsUkNLcBSkCL7XIG2sa2vVW492j/AHLIaeK3VAqdUgFAF7IgyZjUzt1p92i7KBxxx8yAvxJANhrcDmRBPUmucL3IzlXQsxXGMIykBJW6vKI8JQLjW/Ox9a27M8V71xwrabKUoKkpib2F511qr8XJlskQQgIPmg5f+OU+tbcGxpZcC9bEKHNJ1/X0ouCS0dybexxjXJUSom0kzYADpSMvlQUsixhKRyGv4edOeJtZkkoMpcSYPqLHkdqSLXlCAfMj1+VrV0ApP+xBh25Jkf5r1M22wDINjodPea9RvICsRe+HcWUzjwSkKC28kaXEXn/sp47xJCsXhlK8IzrPOPCoDSqv2gbSh9pQTIChz0kSPWTTLFYptTrOVJSAvKkwQCMpzEHpnTff3rzOcqTr1f6lTjs6F3iHFoCFBUSokXAEQPc7dDRvdCqaxKMQylAIJWM1rwIkGYIsSacYLjedrEOiwbKgkEfyp38z8qZiyclb0JnCnSH2WsikjvHDlYUluS6YKSYIMXAtejMTxhptxLa8wUqIhCiL2FwI1FOjJPoBpoOVB2pe8wZsgekCtXONIDndlt0HNlnJIPUEE2qTBcXZdKkoUSpNykpUlVraKAkTuKySUjlaE+Iw7ijBRA2mlOJwKhIygR77bVZuIqUr+BVzpa/ptSbiDS1T4VA8yNOs7152VJX3+/0KIHLe2uJV3qWjcIGaOp/sBUXAuIKbkJAIOxqT/UDAqQ+l3UKGXQ2IvfzB+RpLw3GZVCq1jU/HVG4p1kaZeuBpcdxDZSlLaQoFRTrAv7WrpHF+KJwjJcyLdIMZU39zBMeQNc57O8SQkjNYxPntXQ8JxFCgkiOoOg0pXjT43Ho3yItsI4XxL9pZDndraJElC4kf2qs9vsWAWme7k3cz/wAsECOuaf8A1q1NwFZrEnXlEafSqx/qPw4kN4pFw3KVj+hRF7ciB6SarypvGyfH/GhfgV2n+9bsvpC1X/h05mf70lw2NgRPkKh/+SCXU9CAfU15WNfJUWuDZs12geY71ASdQUHMoBKgTCgBY3GhEUsx2NexhBeUcxImLAnTSPpFXxfB0qLtgQoJI84n70sV2eIuLGTfle30nyr0/ktIlTiL0YAIIQFZf3dvcyPnVf7SJKobCpMXjYbeVO+M+LKhU950/XbesYbhYQjS/PrS42nYf9Sk/ssW5CmfDcWgYVbCrHvM2sCClI19PtvTF/AAE21qtcWw+VWlPhPk6YM4qrQtAvXaccp5WGZSHlIX3KQQAkhcogG6SZBgGKonYPgffKcccQnuUpKStz4QswYA/iVlnym8Ve8SWcU2rDtuKDzaQQVymwsDlgHKYjMk29KokSHLO0GJzOAAkhIidyogFR+g9KI4fw9C285VEkgmRaBukXn5XFDq4U8l5TK0ELSYI+hncGZnlWnEMGtlViQDYwSJ5gxtROKqjlKmEO8ZDaO6aGYXBJvM6/goezqgpRuQSdrzf9aCQUeVb5M1gba1nFIPlYZi3UpSEggkbb716gFMgD9JFeruKOc2de7R4ZLqhGgJJI2EyPW1JOKtvsYhIbWFJI71BIACVBUGZJ/p85Fqd4Z7K0kKOxWo6mTe56JgVW+LYxJbUFKgr1gwrmkJjSNdhXnKS9lMbfQv4bxN1sKcAAUFeNSbKzKkqM7mVTPWimeJurbaaQ85l7xJOYqlwwRKo1uZN7wJ2pY9gB3JS3OfMCE2ynnM8gJ9udR4ZKyllMjMlWXLbwq7wxIBsZ0NclGVy/n/ANB00+L+i0nHqZcecOIJDJShOp8QKs0eKBrf1BtVna4ypTYxLySFFZLaSMpQkAwnoqJmd5qgL4JOFR8KS8nv2wPGtKFXQhSjBkwTI/mOsUE8/iygtFQgaAqNiIOvsac8aj0/2idZOXZ1Xs0y203nC+8UoLUVEmSkKBAP9UGSdZJpLwTi+RzDrdBWVqhR/lKtSOQBtHI0u7JdoVt5g+8opCU5cxzReDz/AIYt7UpwHFFhaCgJIQpSkyJ8IiNd9LVPPTjK9L/woTXCV96/ydzy0t4qcic2VS+g0A3vMAdfrVNR21xQuUoI5lJ+xFKeL9vHVQVNhKkzBQ4sC9vhKgDYnUEfKmLNjnpE6i0bduXW3Gy242Rm+BYgpCh8BmB6ibzvJrlc5T6mn/Fe0TjypchRAABNztvubAT+s0ixUqObf/NUYY8bXo6T6a7LHh0Zmgoag1vh+LvtEKQqCNjcGg+zeM8JQdqkZw+Z3IL5joKia45JKXrZfCalCy6YLtqVIh4FmUkBWomOXxRvQ+L7RBzBdwFlx34SU5koy5oCjm/p15mqlxiHMaW0/wDTZIQB/t+I+qpPrUvFMZlGbQ2imyk7S+xEcSaciTFLKJN7GLaUnxOO1uZoN7GkgkmSZmg1uTrz/Wmw8egpeSktHW+zfbArabTAzZvH5AbeZphjeOqi1tAY9q5r2EenFtNK+FxWX5XrpHGMMlC7CByHtQ5IyjIni4tAPCcOHXZX+b1ZMaplIyyNKqGL4rhcMpYL8rFihIJMwJE6a9at7rzRYAyJJKASYuZA3rVBpbMck2VnGpTJNVTjTU/T0qzdy2FAqzZZukHXyNI+NESQmw60C0xsfok7NLfxrbXD2v3WQla3rkJSFFcwIlRVFibwNINO+NOP4LF4da1IcakhbqUlJmMhCgSQBcHW5G0AUm/074o4jFlsOpSju1kIX8CllSEi0jxX1nQGrsv982od4pSlEjMiAmNCkCClSdvECD7VXy2iRx7PcSUIzABRiEnUx+fWqTxjhDi/GpJCRVgPYLuVBYxWIGW0SmR0nLEdIpyvDKU2sSVZBJzRJF9kpEm2lc3xMSs5Ing7qyQhsryi8DTz9aAxGGUhUwQeR/NK6Hg+NhtxxqEoJhSVT8SYi06GQbUq7UYfvEBSQCdeu9OTAZU7FIV9pr1YbnLYb6V6gfYxFqdwallSlKWTIygzFiNgQI2jbrWmLwhUSSknkDNlAcxsfvR3abHhoDu/OZonga1HDqfcObNZAtaNdevPlXmNyUeTZZFNOkKMMypKbpGcTAJkyYvvMAW61LwLBtDxPNoUUqn94mRAIOojUjSb0r4pxV+cnwk6ZYk+32q8cN4co4dCnHVNrKZUISfL4gTNdOX41yb7Mpz+P0C4dSsU04pxxLbneKU2tYyo7spSkJABkDwiBB353CxLGHQkFbwKpkwqxJBBASfEr/xFD9qeGJKMwcWSm8qvbewEdaqS0pSDF/kaKHHPFOwZY3B7LG9j2JmVxyyC99yoi1uVDDjbSVeBsf7ib89APlNKMOwtQiLUUxhMmpmieDGtPZ1/Qwf4w6oWUEjklP3M0ofSSZM7GiFAnpWivetxwjD+FGydkCWhyivKQOQ/L1uUz1rxSabYFEnCmJeTBgmx6/3qz8JwXd45gqsO8TH/AJCNaqiTBkWIvPWn2LaxDq2nQsJy5VSsxBF9Ik3pOWMpTVfQ3HNRi7McN4cQ5i1K1CyPqar/AGgKlLCBoBJ5T/irNi8U4O/UXEZ3VZoHwzvciarT2FcCc6rgm6gZE/a1FixyWRzl+9GTyxcOKFSsORrtWGW5E/1H2sPvROKPhjrWMC3pOmbfz39as5OiathXZt0oxbB/lWk/+wH3rqXaPFlIUoCSmco5nYept60kw/DcMl0K7v8AdjKoZBMmQU+LLeSItM0RjVftLoQhSUkBbisx0AAAsJM51JjyNSzlykNiqRRO5ZCj3hccWScykEZQTM3IJPnV64HxNJYSnPmAGVBOpGwV1HziknDOFJDaZ8RFlRMgzpY67x1HOtMW4y3JQqFaKSpUhQ5HkeR/BspuWjVBIe4hcDcfMVWeM4rmZivJ40Is6R0Ukkj1GvsKa8a7Nlx0FKvAqDY/CSAYM9D70FU7l0FddEH+mOEQ7iXiqPCyY9XESfl86u2M7UMYdXdttl1wKAgGEpg2TNyTOsCqV2f4X3L4IcUgqGTWJlQkW1kD3F9KvPZ/giVuHFN/uUpBQG1J1gRmJJvIvPOmvIpO4ClCr5meK9s1NQHsOcq5ulVhH+4Ca81xhCmw5h0qeKpDgyklAHQxFt515zRfaljCO4dlLz7bQzhSpUkKjIvSdNQb0hx/GeHoT3bGIbyhOUEKgxEa7zWPlRy4FD7bOEYxaCqVNqUCoACZhQsLCxv60Lwd/EOOBtsZuciwTuTsKCxqUhxYkEBViDII1HnrTHB8dS1h1tNoIcWbrtpoYOulVrpUIfYfxzHYdKUtpaS64n41SUjf+JNzqNZrNV9D6QLJ9xNerqOHBabm7gN/KmbeObS1kRrmtuNPeq0tWY9a0zkc9qkng5dsrjmS9BrQL2JbSLZlgacjJ+QrpuMdB6iI5VyMqPMz5155xZsVKPqTSs/i/lrdJGwyqNuuy49qeIBKe7TdZEQL2/N6Q4Hhv8SxPSpOC4SBnO+/Om8XpKrCuEf1YM8nJ2wJaNBoOlQLSRRzgHX0rQJ6VymZYvKeY96jJ5Ua8mhyLU2MrQS2QkVgwNb1uSKHccpiNYThMubMRpeOs0Zi1PZO9KhlkAj+LWPvSzCmTdSUj+oxPSp8Y6+UBCAlaAQTlUCbRAjlI2p8ET5HsaYnAtnxO3CAMomAVHn5Rp1pLjuIygNgBKQTAHkZKtiZ6UVguJlaHApAzZwfFOwiI1sZN+dJcey8VSUKI6C3y2o4rexbIm0FaQZgiRVv7K8Iw3dFT6FLKzDfiUkATdXhBJM2g2tryqOBJgyDXQ8JjS+GA2jKC2luASEhTafESSbWGaeVT+S5pVAoxJPsbN4VOH7lLrZcYWYSlZsBtbObD+VXLbYjtU5hGoS0ww2YutCQgpvpKY16k1Wcfj0BCEpJKG1yCSo2MJVBX4iDt0pvju06UPsuOhLiUoykEC0xe+8b7VNjnLjxbf6/8jXDd0V/jHDj3PeNPLBk50AxIiQoQb2O/wDnPZLgbS8OtavErPKIJBSpIBBIAjRSom15N4FM+JcQaWS42TlIvJBv0g6Ui7P8RUlaWgCW1qUqAm8nLAnUyEgR1p+PI6a+gckL2AsdlcQsqyMrSMxIzEJgSYusibRzq8s4N57IspKVBMEJVCipf7sakCM3Xes8U7TpQpaEsy93gN7IAtY3uDE2mq5i8diX/icUEzlCUShImYBI5iNZ5XmK7Lli1tg48cuwbjbjjAUhSv3gsLzBtf0iaG7R9uMRiEBpKu7bAAOWQVkaknYckjbWlvHAEAJEeLxG87kem/K0WpOrYfmpp/jwTjyF55bpEhM3OvOspFeSKlaaJIAEkkAAXJJsAOtVE5GEVslNqYYzDNNKU2pS1OJMLKMuRKhYpE3XBsTKdDFAOoIURIMEiRoYMSOlcYeUob16iMBw5x5WRtKlqgqhIJMAgTA2lQ969WM0mQibR/mbVt3aZGafMbem9bJMEx0SPufrW7SATHOfkCftSGUJED2FKVkanUHYg3BHQi9RtM5lAfSiHF5ss/wiPmSPrHpRnZtJcxAbCQSb6aRuKW5UrGcdD5rCQgAaVEpk7TVgx7Xd2JFgPPSq3i+OFBIASOtzNRJRm9C3hmahBmIM1spAT8RA6TJ9hVfx/G3VKN4GlrdNqAbxKlL+ImTzP5vTo+La2waotSiknw352rBZo3B4AJSk62rYpA+lR5bh0HGf0K3cON7UsxSL2p/i8LaR70newx8zypuCaa7HvaC+zXZ1eMWUhQQBA0Bk8rkbb9RUvajso7gFBQXKTaRZQnY7etNOwScQl0FKFZMwBNgEk899ADy96tnaXgP7WGmyvu0BQKjlBNrAC8bm5+dUxcrsBxVHGCi8yZ9qmbdcGijHI1buPdgnW5Vhz3qBHhVZwCAeQCtdooDB9ksSUd44EMIFyXDeOeUfeKfbFUmV0EkkmBJmKvfZnsa45hu+/aFNFQORNoulQMgzmlsnlANKGuCNYrEIYwSlKATLji5yCIvoOthrXS8Dwz9kaDQeLkD4iIjwx4QJgRzmhm/sKCt0ji2OddLi87hKkqIOkEg9NrbVOxikZT3gzrJAGb4UJkSYmCrztaugvv4FL6MP+zIceWqVLLaTBMqUpRV5ExUParizWExoYZwzDacoKlhtIV4x/DAA97dKGk1pBNtOrEuE4Wp4laR+7uW07ZR/Eec8tOnJ1wLAoSVlR7tWRWVWXNHi8YTEEkpGUHaZ5CmmI4C6nKhRWkREIUQIPQWj6UPinW2keKBAi8EfCDvqf7+knFp2w+V6K3jWErccURGYqiekR6wN/SdmLHD5RIIJyiDfp+epvz0wIzyq4ANiQRmJMwCbmYuY85q0NQlEAnziSOtBGFv5Byl9HGuOvZn3CDIzEDaw8I+lLyg0VxYy85bVxduXiP0qMNnTWvZgqikjzpPbIkmKZcCxoaeaeIkNuIWRzCVAmlzianQmE25TRglu/wDpv7WXHcE+2tGeSHJQpJUSQNDJv02obiXA3mlIQjB5m1kBDhBKnf6swVDc6hNoGs3ronYvs4cNgy25Z1xQcXGqDCcgG0pgHznaosY878Kg2Ez/ADOBN7/Dcp8pMbRFLc6CoW8HwaeHtFKCFPKUC65ANoJDYuPh1PMmeUepPjcK44YQtaimxPcqA5aqr1RzyW7spjjSRWEMG+ls1bYT/qeSV/8ABVSYVVr6ST7ATb5e9B94QdpUFD3/ACKoYL/kaQdauXYngrjay+4nLKYReDfWR5RrQPYrg/euF11sqaR8MmAV2PqAPS4q/wDeyJt6/KovJy8fiinGrK52kYWqTJjloP1Nc9x7pzEC9XftXj1Zcua+8aR57VSBBkxQ+N1YyaYvePOp+FIKnW03OZQFvO/3rXEpk+VWX/ThtpWIUFoClBOZBI+GDeOpkex51bKdQbJHH5Ft4ypLKMqPFAHlVRxPaEZoLZsIkGDO9qtvaNlMKWTNtPzrXOcUpJXAGnTevO8drI2nspyY4qNjlPHEmAZSNif7Crh2Hw7Ti1qVlUQgKQNZkkT1iPmK5UFqJjrprFWHKtCGwlRSoCZScpE+I3Hn8qdLDDG00H42P83KK+i+4ntWlh9Da3EJRnhWW6o8QGYXEb+VOu068+GWMO4FqUg5e7FojdV48tarXY3sqgpLzphcNLQo6yVL5/7U10TiDiu6MlIPMCq4xpIhyy+Tro4Th+0fEGVFKnVZgbpcE/3+dNEsY7HoSp15CGSbycoAB+LKLqE2udY86H7c4AAB4TnKv/UJFqqaHMxg+epiR00micfYMZHV+AYXCYV0tYV0uvupykzM7yQmyUjW9OmW3A1+9eT4ExmI8cDQHb3muY9juNIwmIDi5ylJSSBMSQZj0rpXD+0rOKWUMwtQGdSimIAgWkQPPXlzCZRb7HRl9FE4jhnWHP29CkrTnBAJJgEBIBPXppNbcSUniWJU+CUpDaQpB+NJGYZbAgpvOblyNe7aYhTi3G2kLUM0rjMsAJ1JO0kfKqzguIOMrztKKT7gjkQbKHn5610W5RZ04qLR05ribndoaKi4EpyySpaiBYE3g0Ot5SjJKc0C5UAfTePzrXOsZxR50kuPLM6gGE/+KRHyoLKDsT52/vQrDfbB5/SOmB/WVJkiNU+vTl+XqdOJRlgrSLfzj1+k+2kVy5LaeX57V7uAdL/WtWGKMc2YxSvETrdV/U1u0SpQjf1od1VjWvD8QUqBiQCCat6RP2x7huFqUpSFi+QwQIuIj860HwvBLfeQwj4lryj+m8qPkACfSuh8LaS6AsHMgyQsbfzJUNRGx9OVKuy+MwzD2IxASpQUUtpMAFJWbgA6kn6UjHn5dhzx10XXtDxR5hCUsKRmgBSnAVWEAeRI+dVLiHE1rQpSzPoReNRzF9Kc8cwZUvvEupPOTHoZ31tVe4uwy2kF99CRslIBWdrZbx9iZilT5ydJaG4+C22JW33nJlasoNgVQL/WvUe1jsARHerSbH4FTvMFINri3QVmscMnpDFlxCb+HzB+9ew/D1vO923qOdgBa5+ZqQpnKJ/Pw0+7PYcNpL2qlKCPISAff9KZkycFYqMXJ0WHhOAGHayAydVHQFR6bC0Ur4njHdQqByHTX1vpvQ7OPUVXvYH1zIH3NC445nCDoFfdIPyNeQ05TuRfGoxpC3H8RT/IpSuZB/PwUndeBVKRExamagJTyIj7Utba8RvoZ94q/FGKWhM5tgLjkk+dWHsGsJxaiTH7sjzkp+9JHGgFfnOimsOnOCZvreLTpTslOLQmN8rL12hciAN7TtpJ+Vc4xbSipUJgE7WFWni/EFLCERlAA0J2BH0NV9ZzHcW51L4eNwVj887VA2DUEqTIBBImeUwau7HC1vLJFhBvBIgmLQLmJqvdnsE25iWkrTmTckbHKkqgjkYq+cU4mGmQoIJSbZcwA0vPhvVjwqbUn6Ax+XPDGUYrv39F14ElC4lQVlAgAQBaPoI96k4/xBKRAgn5D1rlzva4pT/0RoTZX3KTSbF9rH3RlEISdIuR6n7RTdPZHvom7a8QSrwAzlF40k/n0qnIGhFM38KDcknTesBtMafOsc16CUWBtlWxJHLWrR2H7QtYZbgWSguJCAuMyEwSSTF+XTWkrSEjb59DUi2kjafOgbTDSaCOJ41YcLbOKLqNMyUBAWTckjdX9U60NhsCSCIIIgEGx1Hyyz7dRWQhOsWjSjcNi1BAiwMQAdBnyRz6+3rml0a232JkCtrVuANff8itShMTlrTCJZHkKiXiLzJnWSTJO9/OiQ2kH4eVZWhMaUSYLVi9b6joB7T+GpmSEiFXO4AH2FFlCb2+dCuOBJjL86270jKoLwvE30GWlrb8lEfLesL4y+F953hKzqoJSLjSbQSOetQZZ1PtI+lZThxNrQdqxRj7RmwfF491ZlSlGb6kzr71AjNrJpglgC0a1hSBIGxpikukjKM4XExdQTHVAP8AevVllkSQdOlqxRfEGm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upload.wikimedia.org/wikipedia/commons/6/62/Edward_Hicks_-_Peaceable_King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51" y="-152400"/>
            <a:ext cx="8394489" cy="701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upload.wikimedia.org/wikipedia/commons/6/62/Edward_Hicks_-_Peaceable_Kingdom.jpg"/>
          <p:cNvPicPr>
            <a:picLocks noChangeAspect="1" noChangeArrowheads="1"/>
          </p:cNvPicPr>
          <p:nvPr/>
        </p:nvPicPr>
        <p:blipFill rotWithShape="1">
          <a:blip r:embed="rId3">
            <a:extLst>
              <a:ext uri="{28A0092B-C50C-407E-A947-70E740481C1C}">
                <a14:useLocalDpi xmlns:a14="http://schemas.microsoft.com/office/drawing/2010/main" val="0"/>
              </a:ext>
            </a:extLst>
          </a:blip>
          <a:srcRect l="36521" t="33095" r="44882" b="39019"/>
          <a:stretch/>
        </p:blipFill>
        <p:spPr bwMode="auto">
          <a:xfrm>
            <a:off x="3578771" y="2175641"/>
            <a:ext cx="1592319" cy="195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9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subTnLst>
                                    <p:set>
                                      <p:cBhvr override="childStyle">
                                        <p:cTn dur="1" fill="hold" display="0" masterRel="nextClick" afterEffect="1"/>
                                        <p:tgtEl>
                                          <p:spTgt spid="103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Floodlight/Flashlight</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24</a:t>
            </a:fld>
            <a:endParaRPr lang="en-US"/>
          </a:p>
        </p:txBody>
      </p:sp>
      <p:grpSp>
        <p:nvGrpSpPr>
          <p:cNvPr id="10" name="Group 9"/>
          <p:cNvGrpSpPr/>
          <p:nvPr/>
        </p:nvGrpSpPr>
        <p:grpSpPr>
          <a:xfrm>
            <a:off x="685800" y="1524000"/>
            <a:ext cx="3809998" cy="3048000"/>
            <a:chOff x="685800" y="1524000"/>
            <a:chExt cx="3809998" cy="3048000"/>
          </a:xfrm>
        </p:grpSpPr>
        <p:pic>
          <p:nvPicPr>
            <p:cNvPr id="2050" name="Picture 2" descr="Image result for floodligh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809998"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8366" y="2209800"/>
              <a:ext cx="1144865" cy="1938992"/>
            </a:xfrm>
            <a:prstGeom prst="rect">
              <a:avLst/>
            </a:prstGeom>
            <a:noFill/>
          </p:spPr>
          <p:txBody>
            <a:bodyPr wrap="none" rtlCol="0">
              <a:spAutoFit/>
            </a:bodyPr>
            <a:lstStyle/>
            <a:p>
              <a:r>
                <a:rPr lang="en-US" sz="2400" b="1" dirty="0" smtClean="0"/>
                <a:t>Toy</a:t>
              </a:r>
            </a:p>
            <a:p>
              <a:r>
                <a:rPr lang="en-US" sz="2400" b="1" dirty="0" smtClean="0"/>
                <a:t>Store</a:t>
              </a:r>
            </a:p>
            <a:p>
              <a:r>
                <a:rPr lang="en-US" sz="2400" b="1" dirty="0" smtClean="0"/>
                <a:t>Car</a:t>
              </a:r>
            </a:p>
            <a:p>
              <a:r>
                <a:rPr lang="en-US" sz="2400" b="1" dirty="0" smtClean="0"/>
                <a:t>Flower</a:t>
              </a:r>
            </a:p>
            <a:p>
              <a:r>
                <a:rPr lang="en-US" sz="2400" b="1" dirty="0" smtClean="0"/>
                <a:t>Chair </a:t>
              </a:r>
              <a:endParaRPr lang="en-US" sz="2400" b="1" dirty="0"/>
            </a:p>
          </p:txBody>
        </p:sp>
      </p:grpSp>
      <p:pic>
        <p:nvPicPr>
          <p:cNvPr id="2052" name="Picture 4" descr="http://thumbs.dreamstime.com/x/light-beam-flashlight-191997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798" y="3038526"/>
            <a:ext cx="3810000" cy="2943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55748" y="3429000"/>
            <a:ext cx="1350050" cy="369332"/>
          </a:xfrm>
          <a:prstGeom prst="rect">
            <a:avLst/>
          </a:prstGeom>
          <a:noFill/>
        </p:spPr>
        <p:txBody>
          <a:bodyPr wrap="none" rtlCol="0">
            <a:spAutoFit/>
          </a:bodyPr>
          <a:lstStyle/>
          <a:p>
            <a:r>
              <a:rPr lang="en-US" b="1" dirty="0" smtClean="0">
                <a:solidFill>
                  <a:srgbClr val="C00000"/>
                </a:solidFill>
              </a:rPr>
              <a:t>Hula hoop</a:t>
            </a:r>
            <a:endParaRPr lang="en-US" b="1" dirty="0">
              <a:solidFill>
                <a:srgbClr val="C00000"/>
              </a:solidFill>
            </a:endParaRPr>
          </a:p>
        </p:txBody>
      </p:sp>
      <p:sp>
        <p:nvSpPr>
          <p:cNvPr id="6" name="TextBox 5"/>
          <p:cNvSpPr txBox="1"/>
          <p:nvPr/>
        </p:nvSpPr>
        <p:spPr>
          <a:xfrm>
            <a:off x="6734422" y="3745468"/>
            <a:ext cx="1418978" cy="369332"/>
          </a:xfrm>
          <a:prstGeom prst="rect">
            <a:avLst/>
          </a:prstGeom>
          <a:noFill/>
        </p:spPr>
        <p:txBody>
          <a:bodyPr wrap="none" rtlCol="0">
            <a:spAutoFit/>
          </a:bodyPr>
          <a:lstStyle/>
          <a:p>
            <a:r>
              <a:rPr lang="en-US" b="1" dirty="0" smtClean="0">
                <a:solidFill>
                  <a:srgbClr val="C00000"/>
                </a:solidFill>
              </a:rPr>
              <a:t>Pharmacy </a:t>
            </a:r>
            <a:endParaRPr lang="en-US" b="1" dirty="0">
              <a:solidFill>
                <a:srgbClr val="C00000"/>
              </a:solidFill>
            </a:endParaRPr>
          </a:p>
        </p:txBody>
      </p:sp>
      <p:sp>
        <p:nvSpPr>
          <p:cNvPr id="7" name="TextBox 6"/>
          <p:cNvSpPr txBox="1"/>
          <p:nvPr/>
        </p:nvSpPr>
        <p:spPr>
          <a:xfrm>
            <a:off x="6448357" y="3996857"/>
            <a:ext cx="1303562" cy="369332"/>
          </a:xfrm>
          <a:prstGeom prst="rect">
            <a:avLst/>
          </a:prstGeom>
          <a:noFill/>
        </p:spPr>
        <p:txBody>
          <a:bodyPr wrap="none" rtlCol="0">
            <a:spAutoFit/>
          </a:bodyPr>
          <a:lstStyle/>
          <a:p>
            <a:r>
              <a:rPr lang="en-US" b="1" dirty="0" smtClean="0">
                <a:solidFill>
                  <a:srgbClr val="C00000"/>
                </a:solidFill>
              </a:rPr>
              <a:t>Police car</a:t>
            </a:r>
            <a:endParaRPr lang="en-US" b="1" dirty="0">
              <a:solidFill>
                <a:srgbClr val="C00000"/>
              </a:solidFill>
            </a:endParaRPr>
          </a:p>
        </p:txBody>
      </p:sp>
      <p:sp>
        <p:nvSpPr>
          <p:cNvPr id="8" name="TextBox 7"/>
          <p:cNvSpPr txBox="1"/>
          <p:nvPr/>
        </p:nvSpPr>
        <p:spPr>
          <a:xfrm>
            <a:off x="6096000" y="4325472"/>
            <a:ext cx="883575" cy="369332"/>
          </a:xfrm>
          <a:prstGeom prst="rect">
            <a:avLst/>
          </a:prstGeom>
          <a:noFill/>
        </p:spPr>
        <p:txBody>
          <a:bodyPr wrap="none" rtlCol="0">
            <a:spAutoFit/>
          </a:bodyPr>
          <a:lstStyle/>
          <a:p>
            <a:r>
              <a:rPr lang="en-US" b="1" dirty="0" smtClean="0">
                <a:solidFill>
                  <a:srgbClr val="C00000"/>
                </a:solidFill>
              </a:rPr>
              <a:t>Violet </a:t>
            </a:r>
            <a:endParaRPr lang="en-US" b="1" dirty="0">
              <a:solidFill>
                <a:srgbClr val="C00000"/>
              </a:solidFill>
            </a:endParaRPr>
          </a:p>
        </p:txBody>
      </p:sp>
      <p:sp>
        <p:nvSpPr>
          <p:cNvPr id="9" name="TextBox 8"/>
          <p:cNvSpPr txBox="1"/>
          <p:nvPr/>
        </p:nvSpPr>
        <p:spPr>
          <a:xfrm>
            <a:off x="5716341" y="4583668"/>
            <a:ext cx="1141659" cy="369332"/>
          </a:xfrm>
          <a:prstGeom prst="rect">
            <a:avLst/>
          </a:prstGeom>
          <a:noFill/>
        </p:spPr>
        <p:txBody>
          <a:bodyPr wrap="none" rtlCol="0">
            <a:spAutoFit/>
          </a:bodyPr>
          <a:lstStyle/>
          <a:p>
            <a:r>
              <a:rPr lang="en-US" b="1" dirty="0" smtClean="0">
                <a:solidFill>
                  <a:srgbClr val="C00000"/>
                </a:solidFill>
              </a:rPr>
              <a:t>Recliner </a:t>
            </a:r>
            <a:endParaRPr lang="en-US" b="1" dirty="0">
              <a:solidFill>
                <a:srgbClr val="C00000"/>
              </a:solidFill>
            </a:endParaRPr>
          </a:p>
        </p:txBody>
      </p:sp>
    </p:spTree>
    <p:extLst>
      <p:ext uri="{BB962C8B-B14F-4D97-AF65-F5344CB8AC3E}">
        <p14:creationId xmlns:p14="http://schemas.microsoft.com/office/powerpoint/2010/main" val="248323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Floodlight/Flashlight</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25</a:t>
            </a:fld>
            <a:endParaRPr lang="en-US"/>
          </a:p>
        </p:txBody>
      </p:sp>
      <p:grpSp>
        <p:nvGrpSpPr>
          <p:cNvPr id="8" name="Group 7"/>
          <p:cNvGrpSpPr/>
          <p:nvPr/>
        </p:nvGrpSpPr>
        <p:grpSpPr>
          <a:xfrm>
            <a:off x="685800" y="1524000"/>
            <a:ext cx="3809998" cy="3048000"/>
            <a:chOff x="685800" y="1524000"/>
            <a:chExt cx="3809998" cy="3048000"/>
          </a:xfrm>
        </p:grpSpPr>
        <p:pic>
          <p:nvPicPr>
            <p:cNvPr id="4" name="Picture 2" descr="Image result for floodligh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809998"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3490" y="2514599"/>
              <a:ext cx="3071310" cy="1015663"/>
            </a:xfrm>
            <a:prstGeom prst="rect">
              <a:avLst/>
            </a:prstGeom>
            <a:noFill/>
          </p:spPr>
          <p:txBody>
            <a:bodyPr wrap="square" rtlCol="0">
              <a:spAutoFit/>
            </a:bodyPr>
            <a:lstStyle/>
            <a:p>
              <a:r>
                <a:rPr lang="en-US" sz="2000" b="1" dirty="0" smtClean="0"/>
                <a:t>The bat has many adaptations that help it survive.</a:t>
              </a:r>
              <a:endParaRPr lang="en-US" sz="2000" b="1" dirty="0"/>
            </a:p>
          </p:txBody>
        </p:sp>
      </p:grpSp>
      <p:grpSp>
        <p:nvGrpSpPr>
          <p:cNvPr id="9" name="Group 8"/>
          <p:cNvGrpSpPr/>
          <p:nvPr/>
        </p:nvGrpSpPr>
        <p:grpSpPr>
          <a:xfrm>
            <a:off x="4043890" y="1881382"/>
            <a:ext cx="5123294" cy="3957745"/>
            <a:chOff x="4043890" y="1881382"/>
            <a:chExt cx="5123294" cy="3957745"/>
          </a:xfrm>
        </p:grpSpPr>
        <p:pic>
          <p:nvPicPr>
            <p:cNvPr id="5" name="Picture 4" descr="http://thumbs.dreamstime.com/x/light-beam-flashlight-191997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21845" flipH="1">
              <a:off x="4043890" y="1881382"/>
              <a:ext cx="5123294" cy="39577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43400" y="3260089"/>
              <a:ext cx="2895600" cy="1323439"/>
            </a:xfrm>
            <a:prstGeom prst="rect">
              <a:avLst/>
            </a:prstGeom>
            <a:noFill/>
          </p:spPr>
          <p:txBody>
            <a:bodyPr wrap="square" rtlCol="0">
              <a:spAutoFit/>
            </a:bodyPr>
            <a:lstStyle/>
            <a:p>
              <a:r>
                <a:rPr lang="en-US" sz="2000" b="1" dirty="0" smtClean="0">
                  <a:solidFill>
                    <a:srgbClr val="C00000"/>
                  </a:solidFill>
                </a:rPr>
                <a:t>The bat’s large ears with ridges and folds help it to hear a wide range of sounds.</a:t>
              </a:r>
              <a:endParaRPr lang="en-US" sz="2000" b="1" dirty="0">
                <a:solidFill>
                  <a:srgbClr val="C00000"/>
                </a:solidFill>
              </a:endParaRPr>
            </a:p>
          </p:txBody>
        </p:sp>
      </p:grpSp>
    </p:spTree>
    <p:extLst>
      <p:ext uri="{BB962C8B-B14F-4D97-AF65-F5344CB8AC3E}">
        <p14:creationId xmlns:p14="http://schemas.microsoft.com/office/powerpoint/2010/main" val="26436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162"/>
            <a:ext cx="7534834" cy="1143000"/>
          </a:xfrm>
        </p:spPr>
        <p:txBody>
          <a:bodyPr>
            <a:normAutofit/>
          </a:bodyPr>
          <a:lstStyle/>
          <a:p>
            <a:r>
              <a:rPr lang="en-US" b="1" dirty="0" smtClean="0"/>
              <a:t>Noun Town and Verb Suburb</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65141"/>
            <a:ext cx="5241974" cy="5241974"/>
          </a:xfrm>
          <a:prstGeom prst="rect">
            <a:avLst/>
          </a:prstGeom>
        </p:spPr>
      </p:pic>
    </p:spTree>
    <p:extLst>
      <p:ext uri="{BB962C8B-B14F-4D97-AF65-F5344CB8AC3E}">
        <p14:creationId xmlns:p14="http://schemas.microsoft.com/office/powerpoint/2010/main" val="2091600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Specific Noun Word Bank</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73069430"/>
              </p:ext>
            </p:extLst>
          </p:nvPr>
        </p:nvGraphicFramePr>
        <p:xfrm>
          <a:off x="1553799" y="2514600"/>
          <a:ext cx="6096000" cy="2894607"/>
        </p:xfrm>
        <a:graphic>
          <a:graphicData uri="http://schemas.openxmlformats.org/drawingml/2006/table">
            <a:tbl>
              <a:tblPr firstRow="1" bandRow="1">
                <a:tableStyleId>{5C22544A-7EE6-4342-B048-85BDC9FD1C3A}</a:tableStyleId>
              </a:tblPr>
              <a:tblGrid>
                <a:gridCol w="2032000"/>
                <a:gridCol w="2032000"/>
                <a:gridCol w="2032000"/>
              </a:tblGrid>
              <a:tr h="457200">
                <a:tc>
                  <a:txBody>
                    <a:bodyPr/>
                    <a:lstStyle/>
                    <a:p>
                      <a:r>
                        <a:rPr lang="en-US" dirty="0" smtClean="0">
                          <a:solidFill>
                            <a:schemeClr val="tx1"/>
                          </a:solidFill>
                        </a:rPr>
                        <a:t>Entertainment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Occupations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Technology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740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07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534834" cy="1143000"/>
          </a:xfrm>
        </p:spPr>
        <p:txBody>
          <a:bodyPr>
            <a:normAutofit/>
          </a:bodyPr>
          <a:lstStyle/>
          <a:p>
            <a:r>
              <a:rPr lang="en-US" b="1" dirty="0" smtClean="0"/>
              <a:t>The Lady Walked</a:t>
            </a:r>
            <a:r>
              <a:rPr lang="en-US" b="1" dirty="0"/>
              <a:t/>
            </a:r>
            <a:br>
              <a:rPr lang="en-US" b="1" dirty="0"/>
            </a:br>
            <a:r>
              <a:rPr lang="en-US" sz="2000" b="1" dirty="0" smtClean="0"/>
              <a:t>(Mundane Sentences)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28</a:t>
            </a:fld>
            <a:endParaRPr lang="en-US"/>
          </a:p>
        </p:txBody>
      </p:sp>
      <p:sp>
        <p:nvSpPr>
          <p:cNvPr id="4" name="TextBox 3"/>
          <p:cNvSpPr txBox="1"/>
          <p:nvPr/>
        </p:nvSpPr>
        <p:spPr>
          <a:xfrm>
            <a:off x="1395641" y="3142593"/>
            <a:ext cx="6506909" cy="1015663"/>
          </a:xfrm>
          <a:prstGeom prst="rect">
            <a:avLst/>
          </a:prstGeom>
          <a:noFill/>
        </p:spPr>
        <p:txBody>
          <a:bodyPr wrap="none" rtlCol="0">
            <a:spAutoFit/>
          </a:bodyPr>
          <a:lstStyle/>
          <a:p>
            <a:r>
              <a:rPr lang="en-US" sz="6000" b="1" dirty="0" smtClean="0"/>
              <a:t>The lady walked.</a:t>
            </a:r>
            <a:endParaRPr lang="en-US" sz="6000" b="1" dirty="0"/>
          </a:p>
        </p:txBody>
      </p:sp>
    </p:spTree>
    <p:extLst>
      <p:ext uri="{BB962C8B-B14F-4D97-AF65-F5344CB8AC3E}">
        <p14:creationId xmlns:p14="http://schemas.microsoft.com/office/powerpoint/2010/main" val="97356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Sentence Slam</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29</a:t>
            </a:fld>
            <a:endParaRPr lang="en-US"/>
          </a:p>
        </p:txBody>
      </p:sp>
      <p:grpSp>
        <p:nvGrpSpPr>
          <p:cNvPr id="17" name="Group 16"/>
          <p:cNvGrpSpPr/>
          <p:nvPr/>
        </p:nvGrpSpPr>
        <p:grpSpPr>
          <a:xfrm>
            <a:off x="762000" y="2019875"/>
            <a:ext cx="7647442" cy="3964800"/>
            <a:chOff x="914400" y="2019875"/>
            <a:chExt cx="7647442" cy="3964800"/>
          </a:xfrm>
        </p:grpSpPr>
        <p:sp>
          <p:nvSpPr>
            <p:cNvPr id="4" name="TextBox 3"/>
            <p:cNvSpPr txBox="1"/>
            <p:nvPr/>
          </p:nvSpPr>
          <p:spPr>
            <a:xfrm rot="20370267">
              <a:off x="914400" y="2492750"/>
              <a:ext cx="1447832" cy="523220"/>
            </a:xfrm>
            <a:prstGeom prst="rect">
              <a:avLst/>
            </a:prstGeom>
            <a:noFill/>
          </p:spPr>
          <p:txBody>
            <a:bodyPr wrap="none" rtlCol="0">
              <a:spAutoFit/>
            </a:bodyPr>
            <a:lstStyle/>
            <a:p>
              <a:r>
                <a:rPr lang="en-US" sz="2800" b="1" dirty="0" smtClean="0"/>
                <a:t>jogged</a:t>
              </a:r>
              <a:endParaRPr lang="en-US" b="1" dirty="0"/>
            </a:p>
          </p:txBody>
        </p:sp>
        <p:sp>
          <p:nvSpPr>
            <p:cNvPr id="5" name="TextBox 4"/>
            <p:cNvSpPr txBox="1"/>
            <p:nvPr/>
          </p:nvSpPr>
          <p:spPr>
            <a:xfrm rot="21311351">
              <a:off x="5231688" y="2745796"/>
              <a:ext cx="1499128" cy="523220"/>
            </a:xfrm>
            <a:prstGeom prst="rect">
              <a:avLst/>
            </a:prstGeom>
            <a:noFill/>
          </p:spPr>
          <p:txBody>
            <a:bodyPr wrap="none" rtlCol="0">
              <a:spAutoFit/>
            </a:bodyPr>
            <a:lstStyle/>
            <a:p>
              <a:r>
                <a:rPr lang="en-US" sz="2800" b="1" dirty="0" smtClean="0"/>
                <a:t>bawled</a:t>
              </a:r>
              <a:endParaRPr lang="en-US" sz="2800" b="1" dirty="0"/>
            </a:p>
          </p:txBody>
        </p:sp>
        <p:sp>
          <p:nvSpPr>
            <p:cNvPr id="6" name="TextBox 5"/>
            <p:cNvSpPr txBox="1"/>
            <p:nvPr/>
          </p:nvSpPr>
          <p:spPr>
            <a:xfrm rot="1175346">
              <a:off x="1415498" y="3788150"/>
              <a:ext cx="1334020" cy="523220"/>
            </a:xfrm>
            <a:prstGeom prst="rect">
              <a:avLst/>
            </a:prstGeom>
            <a:noFill/>
          </p:spPr>
          <p:txBody>
            <a:bodyPr wrap="none" rtlCol="0">
              <a:spAutoFit/>
            </a:bodyPr>
            <a:lstStyle/>
            <a:p>
              <a:r>
                <a:rPr lang="en-US" sz="2800" b="1" dirty="0" smtClean="0"/>
                <a:t>purred</a:t>
              </a:r>
              <a:endParaRPr lang="en-US" sz="2800" b="1" dirty="0"/>
            </a:p>
          </p:txBody>
        </p:sp>
        <p:sp>
          <p:nvSpPr>
            <p:cNvPr id="7" name="TextBox 6"/>
            <p:cNvSpPr txBox="1"/>
            <p:nvPr/>
          </p:nvSpPr>
          <p:spPr>
            <a:xfrm rot="1397059">
              <a:off x="2835176" y="2282840"/>
              <a:ext cx="1641796" cy="523220"/>
            </a:xfrm>
            <a:prstGeom prst="rect">
              <a:avLst/>
            </a:prstGeom>
            <a:noFill/>
          </p:spPr>
          <p:txBody>
            <a:bodyPr wrap="none" rtlCol="0">
              <a:spAutoFit/>
            </a:bodyPr>
            <a:lstStyle/>
            <a:p>
              <a:r>
                <a:rPr lang="en-US" sz="2800" b="1" dirty="0" smtClean="0"/>
                <a:t>laughed</a:t>
              </a:r>
              <a:endParaRPr lang="en-US" sz="2800" b="1" dirty="0"/>
            </a:p>
          </p:txBody>
        </p:sp>
        <p:sp>
          <p:nvSpPr>
            <p:cNvPr id="8" name="TextBox 7"/>
            <p:cNvSpPr txBox="1"/>
            <p:nvPr/>
          </p:nvSpPr>
          <p:spPr>
            <a:xfrm rot="483235">
              <a:off x="6486870" y="2019875"/>
              <a:ext cx="1455848" cy="523220"/>
            </a:xfrm>
            <a:prstGeom prst="rect">
              <a:avLst/>
            </a:prstGeom>
            <a:noFill/>
          </p:spPr>
          <p:txBody>
            <a:bodyPr wrap="none" rtlCol="0">
              <a:spAutoFit/>
            </a:bodyPr>
            <a:lstStyle/>
            <a:p>
              <a:r>
                <a:rPr lang="en-US" sz="2800" b="1" dirty="0" smtClean="0"/>
                <a:t>burped</a:t>
              </a:r>
              <a:endParaRPr lang="en-US" sz="2800" b="1" dirty="0"/>
            </a:p>
          </p:txBody>
        </p:sp>
        <p:sp>
          <p:nvSpPr>
            <p:cNvPr id="9" name="TextBox 8"/>
            <p:cNvSpPr txBox="1"/>
            <p:nvPr/>
          </p:nvSpPr>
          <p:spPr>
            <a:xfrm rot="268214">
              <a:off x="4327964" y="5461455"/>
              <a:ext cx="1635384" cy="523220"/>
            </a:xfrm>
            <a:prstGeom prst="rect">
              <a:avLst/>
            </a:prstGeom>
            <a:noFill/>
          </p:spPr>
          <p:txBody>
            <a:bodyPr wrap="none" rtlCol="0">
              <a:spAutoFit/>
            </a:bodyPr>
            <a:lstStyle/>
            <a:p>
              <a:r>
                <a:rPr lang="en-US" sz="2800" b="1" dirty="0" smtClean="0"/>
                <a:t>glittered</a:t>
              </a:r>
              <a:endParaRPr lang="en-US" sz="2800" b="1" dirty="0"/>
            </a:p>
          </p:txBody>
        </p:sp>
        <p:sp>
          <p:nvSpPr>
            <p:cNvPr id="10" name="TextBox 9"/>
            <p:cNvSpPr txBox="1"/>
            <p:nvPr/>
          </p:nvSpPr>
          <p:spPr>
            <a:xfrm>
              <a:off x="5789585" y="3624590"/>
              <a:ext cx="1335622" cy="523220"/>
            </a:xfrm>
            <a:prstGeom prst="rect">
              <a:avLst/>
            </a:prstGeom>
            <a:noFill/>
          </p:spPr>
          <p:txBody>
            <a:bodyPr wrap="none" rtlCol="0">
              <a:spAutoFit/>
            </a:bodyPr>
            <a:lstStyle/>
            <a:p>
              <a:r>
                <a:rPr lang="en-US" sz="2800" b="1" dirty="0" smtClean="0"/>
                <a:t>twirled</a:t>
              </a:r>
              <a:endParaRPr lang="en-US" sz="2800" b="1" dirty="0"/>
            </a:p>
          </p:txBody>
        </p:sp>
        <p:sp>
          <p:nvSpPr>
            <p:cNvPr id="11" name="TextBox 10"/>
            <p:cNvSpPr txBox="1"/>
            <p:nvPr/>
          </p:nvSpPr>
          <p:spPr>
            <a:xfrm rot="20351896">
              <a:off x="991935" y="4823509"/>
              <a:ext cx="1269899" cy="523220"/>
            </a:xfrm>
            <a:prstGeom prst="rect">
              <a:avLst/>
            </a:prstGeom>
            <a:noFill/>
          </p:spPr>
          <p:txBody>
            <a:bodyPr wrap="none" rtlCol="0">
              <a:spAutoFit/>
            </a:bodyPr>
            <a:lstStyle/>
            <a:p>
              <a:r>
                <a:rPr lang="en-US" sz="2800" b="1" dirty="0" smtClean="0"/>
                <a:t>hissed</a:t>
              </a:r>
              <a:endParaRPr lang="en-US" b="1" dirty="0"/>
            </a:p>
          </p:txBody>
        </p:sp>
        <p:sp>
          <p:nvSpPr>
            <p:cNvPr id="12" name="TextBox 11"/>
            <p:cNvSpPr txBox="1"/>
            <p:nvPr/>
          </p:nvSpPr>
          <p:spPr>
            <a:xfrm rot="21018511">
              <a:off x="3139505" y="3506011"/>
              <a:ext cx="1994457" cy="523220"/>
            </a:xfrm>
            <a:prstGeom prst="rect">
              <a:avLst/>
            </a:prstGeom>
            <a:noFill/>
          </p:spPr>
          <p:txBody>
            <a:bodyPr wrap="none" rtlCol="0">
              <a:spAutoFit/>
            </a:bodyPr>
            <a:lstStyle/>
            <a:p>
              <a:r>
                <a:rPr lang="en-US" sz="2800" b="1" dirty="0" smtClean="0"/>
                <a:t>meditated</a:t>
              </a:r>
              <a:endParaRPr lang="en-US" sz="2800" b="1" dirty="0"/>
            </a:p>
          </p:txBody>
        </p:sp>
        <p:sp>
          <p:nvSpPr>
            <p:cNvPr id="13" name="TextBox 12"/>
            <p:cNvSpPr txBox="1"/>
            <p:nvPr/>
          </p:nvSpPr>
          <p:spPr>
            <a:xfrm rot="1954974">
              <a:off x="5203206" y="4608686"/>
              <a:ext cx="1289135" cy="523220"/>
            </a:xfrm>
            <a:prstGeom prst="rect">
              <a:avLst/>
            </a:prstGeom>
            <a:noFill/>
          </p:spPr>
          <p:txBody>
            <a:bodyPr wrap="none" rtlCol="0">
              <a:spAutoFit/>
            </a:bodyPr>
            <a:lstStyle/>
            <a:p>
              <a:r>
                <a:rPr lang="en-US" sz="2800" b="1" dirty="0" smtClean="0"/>
                <a:t>boiled</a:t>
              </a:r>
              <a:endParaRPr lang="en-US" sz="2800" b="1" dirty="0"/>
            </a:p>
          </p:txBody>
        </p:sp>
        <p:sp>
          <p:nvSpPr>
            <p:cNvPr id="14" name="TextBox 13"/>
            <p:cNvSpPr txBox="1"/>
            <p:nvPr/>
          </p:nvSpPr>
          <p:spPr>
            <a:xfrm rot="19967614">
              <a:off x="2268899" y="4823510"/>
              <a:ext cx="2443298" cy="523220"/>
            </a:xfrm>
            <a:prstGeom prst="rect">
              <a:avLst/>
            </a:prstGeom>
            <a:noFill/>
          </p:spPr>
          <p:txBody>
            <a:bodyPr wrap="none" rtlCol="0">
              <a:spAutoFit/>
            </a:bodyPr>
            <a:lstStyle/>
            <a:p>
              <a:r>
                <a:rPr lang="en-US" sz="2800" b="1" dirty="0" smtClean="0"/>
                <a:t>disappeared</a:t>
              </a:r>
              <a:endParaRPr lang="en-US" sz="2800" b="1" dirty="0"/>
            </a:p>
          </p:txBody>
        </p:sp>
        <p:sp>
          <p:nvSpPr>
            <p:cNvPr id="15" name="TextBox 14"/>
            <p:cNvSpPr txBox="1"/>
            <p:nvPr/>
          </p:nvSpPr>
          <p:spPr>
            <a:xfrm rot="1460231">
              <a:off x="6971342" y="3113293"/>
              <a:ext cx="1590500" cy="523220"/>
            </a:xfrm>
            <a:prstGeom prst="rect">
              <a:avLst/>
            </a:prstGeom>
            <a:noFill/>
          </p:spPr>
          <p:txBody>
            <a:bodyPr wrap="none" rtlCol="0">
              <a:spAutoFit/>
            </a:bodyPr>
            <a:lstStyle/>
            <a:p>
              <a:r>
                <a:rPr lang="en-US" sz="2800" b="1" dirty="0" smtClean="0"/>
                <a:t>wiggled</a:t>
              </a:r>
              <a:endParaRPr lang="en-US" sz="2800" b="1" dirty="0"/>
            </a:p>
          </p:txBody>
        </p:sp>
        <p:sp>
          <p:nvSpPr>
            <p:cNvPr id="16" name="TextBox 15"/>
            <p:cNvSpPr txBox="1"/>
            <p:nvPr/>
          </p:nvSpPr>
          <p:spPr>
            <a:xfrm rot="19647738">
              <a:off x="6787135" y="5136910"/>
              <a:ext cx="1321196" cy="523220"/>
            </a:xfrm>
            <a:prstGeom prst="rect">
              <a:avLst/>
            </a:prstGeom>
            <a:noFill/>
          </p:spPr>
          <p:txBody>
            <a:bodyPr wrap="none" rtlCol="0">
              <a:spAutoFit/>
            </a:bodyPr>
            <a:lstStyle/>
            <a:p>
              <a:r>
                <a:rPr lang="en-US" sz="2800" b="1" dirty="0" smtClean="0"/>
                <a:t>smiled</a:t>
              </a:r>
              <a:endParaRPr lang="en-US" b="1" dirty="0"/>
            </a:p>
          </p:txBody>
        </p:sp>
      </p:grpSp>
    </p:spTree>
    <p:extLst>
      <p:ext uri="{BB962C8B-B14F-4D97-AF65-F5344CB8AC3E}">
        <p14:creationId xmlns:p14="http://schemas.microsoft.com/office/powerpoint/2010/main" val="178079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686"/>
            <a:ext cx="8229600" cy="529114"/>
          </a:xfrm>
        </p:spPr>
        <p:txBody>
          <a:bodyPr>
            <a:normAutofit fontScale="90000"/>
          </a:bodyPr>
          <a:lstStyle/>
          <a:p>
            <a:r>
              <a:rPr lang="en-US" b="1" dirty="0" smtClean="0"/>
              <a:t>Today’s Agenda</a:t>
            </a:r>
            <a:endParaRPr lang="en-US" b="1" dirty="0"/>
          </a:p>
        </p:txBody>
      </p:sp>
      <p:sp>
        <p:nvSpPr>
          <p:cNvPr id="3" name="Content Placeholder 2"/>
          <p:cNvSpPr>
            <a:spLocks noGrp="1"/>
          </p:cNvSpPr>
          <p:nvPr>
            <p:ph idx="1"/>
          </p:nvPr>
        </p:nvSpPr>
        <p:spPr>
          <a:xfrm>
            <a:off x="457200" y="1223486"/>
            <a:ext cx="8229600" cy="5253513"/>
          </a:xfrm>
        </p:spPr>
        <p:txBody>
          <a:bodyPr>
            <a:noAutofit/>
          </a:bodyPr>
          <a:lstStyle/>
          <a:p>
            <a:pPr indent="-342900"/>
            <a:r>
              <a:rPr lang="en-US" dirty="0" smtClean="0"/>
              <a:t>What do the NILs Writing Standards say about sentence structure?</a:t>
            </a:r>
          </a:p>
          <a:p>
            <a:pPr indent="-342900"/>
            <a:endParaRPr lang="en-US" dirty="0" smtClean="0"/>
          </a:p>
          <a:p>
            <a:pPr indent="-342900"/>
            <a:r>
              <a:rPr lang="en-US" dirty="0" smtClean="0"/>
              <a:t>Parts of Speech Activities</a:t>
            </a:r>
          </a:p>
          <a:p>
            <a:pPr marL="0" indent="0">
              <a:buNone/>
            </a:pPr>
            <a:endParaRPr lang="en-US" dirty="0" smtClean="0"/>
          </a:p>
          <a:p>
            <a:pPr indent="-342900"/>
            <a:r>
              <a:rPr lang="en-US" dirty="0" smtClean="0"/>
              <a:t>Sentence Patterns</a:t>
            </a:r>
          </a:p>
          <a:p>
            <a:pPr indent="-342900"/>
            <a:endParaRPr lang="en-US" dirty="0" smtClean="0"/>
          </a:p>
          <a:p>
            <a:pPr indent="-342900"/>
            <a:r>
              <a:rPr lang="en-US" dirty="0" smtClean="0"/>
              <a:t>Sentence Combining</a:t>
            </a:r>
          </a:p>
          <a:p>
            <a:pPr indent="-342900"/>
            <a:endParaRPr lang="en-US" dirty="0" smtClean="0"/>
          </a:p>
          <a:p>
            <a:pPr indent="-342900"/>
            <a:r>
              <a:rPr lang="en-US" dirty="0" smtClean="0"/>
              <a:t>Additional Activities</a:t>
            </a:r>
          </a:p>
          <a:p>
            <a:pPr indent="-342900"/>
            <a:endParaRPr lang="en-US" dirty="0"/>
          </a:p>
          <a:p>
            <a:pPr indent="-342900"/>
            <a:r>
              <a:rPr lang="en-US" dirty="0" smtClean="0"/>
              <a:t>Writing Activities</a:t>
            </a:r>
          </a:p>
          <a:p>
            <a:pPr indent="-342900"/>
            <a:endParaRPr lang="en-US" dirty="0" smtClean="0"/>
          </a:p>
          <a:p>
            <a:pPr marL="0" indent="0">
              <a:buNone/>
            </a:pPr>
            <a:endParaRPr lang="en-US" dirty="0" smtClean="0"/>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r>
              <a:rPr lang="en-US" sz="2800" dirty="0"/>
              <a:t>	</a:t>
            </a:r>
          </a:p>
        </p:txBody>
      </p:sp>
      <p:sp>
        <p:nvSpPr>
          <p:cNvPr id="6" name="Slide Number Placeholder 5"/>
          <p:cNvSpPr>
            <a:spLocks noGrp="1"/>
          </p:cNvSpPr>
          <p:nvPr>
            <p:ph type="sldNum" sz="quarter" idx="12"/>
          </p:nvPr>
        </p:nvSpPr>
        <p:spPr/>
        <p:txBody>
          <a:bodyPr/>
          <a:lstStyle/>
          <a:p>
            <a:fld id="{EB788BF1-8929-A543-AE20-D6BB6422DF8A}" type="slidenum">
              <a:rPr lang="en-US" smtClean="0"/>
              <a:pPr/>
              <a:t>3</a:t>
            </a:fld>
            <a:endParaRPr lang="en-US"/>
          </a:p>
        </p:txBody>
      </p:sp>
      <p:pic>
        <p:nvPicPr>
          <p:cNvPr id="8194" name="Picture 2" descr="https://images-na.ssl-images-amazon.com/images/I/51FbGck7uPL._SX385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468" y="2063459"/>
            <a:ext cx="3304732" cy="426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570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Relay Race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30</a:t>
            </a:fld>
            <a:endParaRPr lang="en-US"/>
          </a:p>
        </p:txBody>
      </p:sp>
      <p:pic>
        <p:nvPicPr>
          <p:cNvPr id="3074" name="Picture 2" descr="http://images.clipartpanda.com/relay-clipart-passing-clipart-42370-Clipart-Illustration-Of-Black-And-White-Stick-Boys-Running-A-Relay-Race-And-Passing-A-Ba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971" y="2819400"/>
            <a:ext cx="42862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475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Verb Activities </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31</a:t>
            </a:fld>
            <a:endParaRPr lang="en-US"/>
          </a:p>
        </p:txBody>
      </p:sp>
      <p:sp>
        <p:nvSpPr>
          <p:cNvPr id="4" name="TextBox 3"/>
          <p:cNvSpPr txBox="1"/>
          <p:nvPr/>
        </p:nvSpPr>
        <p:spPr>
          <a:xfrm>
            <a:off x="1447800" y="2743200"/>
            <a:ext cx="6338595" cy="2062103"/>
          </a:xfrm>
          <a:prstGeom prst="rect">
            <a:avLst/>
          </a:prstGeom>
          <a:noFill/>
        </p:spPr>
        <p:txBody>
          <a:bodyPr wrap="none" rtlCol="0">
            <a:spAutoFit/>
          </a:bodyPr>
          <a:lstStyle/>
          <a:p>
            <a:pPr marL="285750" indent="-285750">
              <a:buFont typeface="Arial" pitchFamily="34" charset="0"/>
              <a:buChar char="•"/>
            </a:pPr>
            <a:r>
              <a:rPr lang="en-US" sz="3200" b="1" dirty="0" smtClean="0"/>
              <a:t>Noun-Verb Stories</a:t>
            </a:r>
          </a:p>
          <a:p>
            <a:pPr marL="285750" indent="-285750">
              <a:buFont typeface="Arial" pitchFamily="34" charset="0"/>
              <a:buChar char="•"/>
            </a:pPr>
            <a:r>
              <a:rPr lang="en-US" sz="3200" b="1" dirty="0" smtClean="0"/>
              <a:t>Graphic Organizer Sentences</a:t>
            </a:r>
          </a:p>
          <a:p>
            <a:pPr marL="285750" indent="-285750">
              <a:buFont typeface="Arial" pitchFamily="34" charset="0"/>
              <a:buChar char="•"/>
            </a:pPr>
            <a:r>
              <a:rPr lang="en-US" sz="3200" b="1" dirty="0" smtClean="0"/>
              <a:t>Slap-Clap-Snap-Snap</a:t>
            </a:r>
          </a:p>
          <a:p>
            <a:pPr marL="285750" indent="-285750">
              <a:buFont typeface="Arial" pitchFamily="34" charset="0"/>
              <a:buChar char="•"/>
            </a:pPr>
            <a:r>
              <a:rPr lang="en-US" sz="3200" b="1" dirty="0" smtClean="0"/>
              <a:t>I Have/Who Has</a:t>
            </a:r>
            <a:endParaRPr lang="en-US" sz="3200" b="1" dirty="0"/>
          </a:p>
        </p:txBody>
      </p:sp>
    </p:spTree>
    <p:extLst>
      <p:ext uri="{BB962C8B-B14F-4D97-AF65-F5344CB8AC3E}">
        <p14:creationId xmlns:p14="http://schemas.microsoft.com/office/powerpoint/2010/main" val="1722657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Noun-Verb Stories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32</a:t>
            </a:fld>
            <a:endParaRPr lang="en-US"/>
          </a:p>
        </p:txBody>
      </p:sp>
      <p:sp>
        <p:nvSpPr>
          <p:cNvPr id="4" name="TextBox 3"/>
          <p:cNvSpPr txBox="1"/>
          <p:nvPr/>
        </p:nvSpPr>
        <p:spPr>
          <a:xfrm>
            <a:off x="762000" y="2819400"/>
            <a:ext cx="7696200" cy="2308324"/>
          </a:xfrm>
          <a:prstGeom prst="rect">
            <a:avLst/>
          </a:prstGeom>
          <a:noFill/>
        </p:spPr>
        <p:txBody>
          <a:bodyPr wrap="square" rtlCol="0">
            <a:spAutoFit/>
          </a:bodyPr>
          <a:lstStyle/>
          <a:p>
            <a:r>
              <a:rPr lang="en-US" sz="3600" b="1" dirty="0" smtClean="0"/>
              <a:t>The snow fell.  The wind blew.  The drifts grew.  The phone rang.  “School Cancelled.”  The students cheered.</a:t>
            </a:r>
            <a:endParaRPr lang="en-US" sz="3600" b="1" dirty="0"/>
          </a:p>
        </p:txBody>
      </p:sp>
    </p:spTree>
    <p:extLst>
      <p:ext uri="{BB962C8B-B14F-4D97-AF65-F5344CB8AC3E}">
        <p14:creationId xmlns:p14="http://schemas.microsoft.com/office/powerpoint/2010/main" val="11777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normAutofit/>
          </a:bodyPr>
          <a:lstStyle/>
          <a:p>
            <a:r>
              <a:rPr lang="en-US" b="1" dirty="0" smtClean="0"/>
              <a:t>Graphic Organizer Sentences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07982837"/>
              </p:ext>
            </p:extLst>
          </p:nvPr>
        </p:nvGraphicFramePr>
        <p:xfrm>
          <a:off x="1601096" y="2514600"/>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solidFill>
                            <a:schemeClr val="tx1"/>
                          </a:solidFill>
                        </a:rPr>
                        <a:t>NOUN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VERB</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The shortstop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tripped.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The quarterback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practiced.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The hippo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slumbered.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The butter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melted.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The detective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searched.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The magazine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ripped.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The hamburger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sizzled.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0751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Slap-Clap-Snap-Snap</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34</a:t>
            </a:fld>
            <a:endParaRPr lang="en-US"/>
          </a:p>
        </p:txBody>
      </p:sp>
      <p:pic>
        <p:nvPicPr>
          <p:cNvPr id="10242" name="Picture 2" descr="http://tse1.mm.bing.net/th?id=OIP.Mbe26936fc627a2ef47dc775510ef5a5f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33600"/>
            <a:ext cx="238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50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I Have/Who Has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35</a:t>
            </a:fld>
            <a:endParaRPr lang="en-US"/>
          </a:p>
        </p:txBody>
      </p:sp>
      <p:pic>
        <p:nvPicPr>
          <p:cNvPr id="1026" name="Picture 2" descr="https://s-media-cache-ak0.pinimg.com/736x/c1/e2/b2/c1e2b25d6efb44da020f22629d03a730.jpg"/>
          <p:cNvPicPr>
            <a:picLocks noChangeAspect="1" noChangeArrowheads="1"/>
          </p:cNvPicPr>
          <p:nvPr/>
        </p:nvPicPr>
        <p:blipFill rotWithShape="1">
          <a:blip r:embed="rId3">
            <a:extLst>
              <a:ext uri="{28A0092B-C50C-407E-A947-70E740481C1C}">
                <a14:useLocalDpi xmlns:a14="http://schemas.microsoft.com/office/drawing/2010/main" val="0"/>
              </a:ext>
            </a:extLst>
          </a:blip>
          <a:srcRect t="6306" b="51606"/>
          <a:stretch/>
        </p:blipFill>
        <p:spPr bwMode="auto">
          <a:xfrm>
            <a:off x="1371600" y="1981200"/>
            <a:ext cx="5899610" cy="321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2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Other Parts of Speech?</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36</a:t>
            </a:fld>
            <a:endParaRPr lang="en-US"/>
          </a:p>
        </p:txBody>
      </p:sp>
      <p:sp>
        <p:nvSpPr>
          <p:cNvPr id="4" name="TextBox 3"/>
          <p:cNvSpPr txBox="1"/>
          <p:nvPr/>
        </p:nvSpPr>
        <p:spPr>
          <a:xfrm>
            <a:off x="1752600" y="2971800"/>
            <a:ext cx="3089307" cy="1754326"/>
          </a:xfrm>
          <a:prstGeom prst="rect">
            <a:avLst/>
          </a:prstGeom>
          <a:noFill/>
        </p:spPr>
        <p:txBody>
          <a:bodyPr wrap="none" rtlCol="0">
            <a:spAutoFit/>
          </a:bodyPr>
          <a:lstStyle/>
          <a:p>
            <a:pPr marL="285750" indent="-285750">
              <a:buFont typeface="Arial" pitchFamily="34" charset="0"/>
              <a:buChar char="•"/>
            </a:pPr>
            <a:r>
              <a:rPr lang="en-US" sz="3600" b="1" dirty="0" smtClean="0"/>
              <a:t>Adjectives</a:t>
            </a:r>
          </a:p>
          <a:p>
            <a:pPr marL="285750" indent="-285750">
              <a:buFont typeface="Arial" pitchFamily="34" charset="0"/>
              <a:buChar char="•"/>
            </a:pPr>
            <a:r>
              <a:rPr lang="en-US" sz="3600" b="1" dirty="0" smtClean="0"/>
              <a:t>Adverbs</a:t>
            </a:r>
          </a:p>
          <a:p>
            <a:pPr marL="285750" indent="-285750">
              <a:buFont typeface="Arial" pitchFamily="34" charset="0"/>
              <a:buChar char="•"/>
            </a:pPr>
            <a:r>
              <a:rPr lang="en-US" sz="3600" b="1" dirty="0" smtClean="0"/>
              <a:t>Prepositions</a:t>
            </a:r>
            <a:endParaRPr lang="en-US" sz="3600" b="1" dirty="0"/>
          </a:p>
        </p:txBody>
      </p:sp>
    </p:spTree>
    <p:extLst>
      <p:ext uri="{BB962C8B-B14F-4D97-AF65-F5344CB8AC3E}">
        <p14:creationId xmlns:p14="http://schemas.microsoft.com/office/powerpoint/2010/main" val="2265089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Adjective Activities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37</a:t>
            </a:fld>
            <a:endParaRPr lang="en-US"/>
          </a:p>
        </p:txBody>
      </p:sp>
      <p:sp>
        <p:nvSpPr>
          <p:cNvPr id="4" name="TextBox 3"/>
          <p:cNvSpPr txBox="1"/>
          <p:nvPr/>
        </p:nvSpPr>
        <p:spPr>
          <a:xfrm>
            <a:off x="1676400" y="2819400"/>
            <a:ext cx="4296369" cy="2677656"/>
          </a:xfrm>
          <a:prstGeom prst="rect">
            <a:avLst/>
          </a:prstGeom>
          <a:noFill/>
        </p:spPr>
        <p:txBody>
          <a:bodyPr wrap="none" rtlCol="0">
            <a:spAutoFit/>
          </a:bodyPr>
          <a:lstStyle/>
          <a:p>
            <a:pPr marL="285750" indent="-285750">
              <a:buFont typeface="Arial" pitchFamily="34" charset="0"/>
              <a:buChar char="•"/>
            </a:pPr>
            <a:r>
              <a:rPr lang="en-US" sz="2800" b="1" dirty="0" smtClean="0"/>
              <a:t>Adjective Avenue</a:t>
            </a:r>
          </a:p>
          <a:p>
            <a:pPr marL="285750" indent="-285750">
              <a:buFont typeface="Arial" pitchFamily="34" charset="0"/>
              <a:buChar char="•"/>
            </a:pPr>
            <a:r>
              <a:rPr lang="en-US" sz="2800" b="1" dirty="0" smtClean="0"/>
              <a:t>Adjective Boxes</a:t>
            </a:r>
          </a:p>
          <a:p>
            <a:pPr marL="285750" indent="-285750">
              <a:buFont typeface="Arial" pitchFamily="34" charset="0"/>
              <a:buChar char="•"/>
            </a:pPr>
            <a:r>
              <a:rPr lang="en-US" sz="2800" b="1" dirty="0" smtClean="0"/>
              <a:t>Extended Stories</a:t>
            </a:r>
          </a:p>
          <a:p>
            <a:pPr marL="285750" indent="-285750">
              <a:buFont typeface="Arial" pitchFamily="34" charset="0"/>
              <a:buChar char="•"/>
            </a:pPr>
            <a:r>
              <a:rPr lang="en-US" sz="2800" b="1" dirty="0" smtClean="0"/>
              <a:t>Appetizing Adjectives</a:t>
            </a:r>
          </a:p>
          <a:p>
            <a:pPr marL="285750" indent="-285750">
              <a:buFont typeface="Arial" pitchFamily="34" charset="0"/>
              <a:buChar char="•"/>
            </a:pPr>
            <a:r>
              <a:rPr lang="en-US" sz="2800" b="1" dirty="0" smtClean="0"/>
              <a:t>Degrees of Adjectives</a:t>
            </a:r>
          </a:p>
          <a:p>
            <a:pPr marL="285750" indent="-285750">
              <a:buFont typeface="Arial" pitchFamily="34" charset="0"/>
              <a:buChar char="•"/>
            </a:pPr>
            <a:endParaRPr lang="en-US" sz="2800" b="1" dirty="0"/>
          </a:p>
        </p:txBody>
      </p:sp>
    </p:spTree>
    <p:extLst>
      <p:ext uri="{BB962C8B-B14F-4D97-AF65-F5344CB8AC3E}">
        <p14:creationId xmlns:p14="http://schemas.microsoft.com/office/powerpoint/2010/main" val="2013325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7396"/>
            <a:ext cx="7329544" cy="1143000"/>
          </a:xfrm>
        </p:spPr>
        <p:txBody>
          <a:bodyPr/>
          <a:lstStyle/>
          <a:p>
            <a:r>
              <a:rPr lang="en-US" b="1" dirty="0" smtClean="0"/>
              <a:t>Adjective Avenue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846" y="1367768"/>
            <a:ext cx="5241974" cy="5241974"/>
          </a:xfrm>
          <a:prstGeom prst="rect">
            <a:avLst/>
          </a:prstGeom>
        </p:spPr>
      </p:pic>
    </p:spTree>
    <p:extLst>
      <p:ext uri="{BB962C8B-B14F-4D97-AF65-F5344CB8AC3E}">
        <p14:creationId xmlns:p14="http://schemas.microsoft.com/office/powerpoint/2010/main" val="3127009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534834" cy="1143000"/>
          </a:xfrm>
        </p:spPr>
        <p:txBody>
          <a:bodyPr/>
          <a:lstStyle/>
          <a:p>
            <a:r>
              <a:rPr lang="en-US" b="1" dirty="0" smtClean="0"/>
              <a:t>Adjective Boxes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39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56894311"/>
              </p:ext>
            </p:extLst>
          </p:nvPr>
        </p:nvGraphicFramePr>
        <p:xfrm>
          <a:off x="1601096" y="1503680"/>
          <a:ext cx="6096000" cy="48209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b="1" dirty="0" smtClean="0">
                          <a:solidFill>
                            <a:schemeClr val="tx1"/>
                          </a:solidFill>
                        </a:rPr>
                        <a:t>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O</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C</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P</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D</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Q</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F</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G</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H</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U</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I</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V</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J</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W</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K</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X</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M</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Z</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77009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838200"/>
            <a:ext cx="8229600" cy="533400"/>
          </a:xfrm>
        </p:spPr>
        <p:txBody>
          <a:bodyPr>
            <a:normAutofit fontScale="90000"/>
          </a:bodyPr>
          <a:lstStyle/>
          <a:p>
            <a:r>
              <a:rPr lang="en-US" altLang="en-US" dirty="0" smtClean="0">
                <a:hlinkClick r:id="rId3"/>
              </a:rPr>
              <a:t>www.ilwritingmatters.org</a:t>
            </a:r>
            <a:r>
              <a:rPr lang="en-US" altLang="en-US" dirty="0" smtClean="0"/>
              <a:t> </a:t>
            </a:r>
          </a:p>
        </p:txBody>
      </p:sp>
      <p:sp>
        <p:nvSpPr>
          <p:cNvPr id="20483" name="Content Placeholder 2"/>
          <p:cNvSpPr>
            <a:spLocks noGrp="1"/>
          </p:cNvSpPr>
          <p:nvPr>
            <p:ph idx="1"/>
          </p:nvPr>
        </p:nvSpPr>
        <p:spPr>
          <a:xfrm>
            <a:off x="457200" y="1371600"/>
            <a:ext cx="8229600" cy="4876800"/>
          </a:xfrm>
        </p:spPr>
        <p:txBody>
          <a:bodyPr/>
          <a:lstStyle/>
          <a:p>
            <a:pPr marL="0" indent="0">
              <a:buFont typeface="Arial" charset="0"/>
              <a:buNone/>
              <a:defRPr/>
            </a:pPr>
            <a:endParaRPr lang="en-US" sz="2400" dirty="0" smtClean="0"/>
          </a:p>
          <a:p>
            <a:pPr marL="0" indent="0">
              <a:buFont typeface="Arial" charset="0"/>
              <a:buNone/>
              <a:defRPr/>
            </a:pPr>
            <a:endParaRPr lang="en-US" dirty="0"/>
          </a:p>
          <a:p>
            <a:pPr marL="0" indent="0">
              <a:buNone/>
              <a:defRPr/>
            </a:pPr>
            <a:endParaRPr lang="en-US" altLang="en-US" dirty="0" smtClean="0"/>
          </a:p>
        </p:txBody>
      </p:sp>
      <p:sp>
        <p:nvSpPr>
          <p:cNvPr id="2" name="Explosion 2 1"/>
          <p:cNvSpPr/>
          <p:nvPr/>
        </p:nvSpPr>
        <p:spPr>
          <a:xfrm>
            <a:off x="768750" y="2057398"/>
            <a:ext cx="3422249" cy="2515737"/>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600" b="1" dirty="0" smtClean="0">
                <a:solidFill>
                  <a:prstClr val="black"/>
                </a:solidFill>
              </a:rPr>
              <a:t>NEW!!</a:t>
            </a:r>
            <a:endParaRPr lang="en-US" sz="3600" b="1" dirty="0">
              <a:solidFill>
                <a:prstClr val="black"/>
              </a:solidFill>
            </a:endParaRPr>
          </a:p>
        </p:txBody>
      </p:sp>
      <p:grpSp>
        <p:nvGrpSpPr>
          <p:cNvPr id="3" name="Group 2"/>
          <p:cNvGrpSpPr/>
          <p:nvPr/>
        </p:nvGrpSpPr>
        <p:grpSpPr>
          <a:xfrm>
            <a:off x="4190999" y="1600200"/>
            <a:ext cx="4191001" cy="4609232"/>
            <a:chOff x="4191000" y="1779955"/>
            <a:chExt cx="4662487" cy="4609232"/>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733800"/>
              <a:ext cx="4662487" cy="265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779955"/>
              <a:ext cx="4662487" cy="195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12"/>
          </p:nvPr>
        </p:nvSpPr>
        <p:spPr/>
        <p:txBody>
          <a:bodyPr/>
          <a:lstStyle/>
          <a:p>
            <a:fld id="{EB788BF1-8929-A543-AE20-D6BB6422DF8A}" type="slidenum">
              <a:rPr lang="en-US" smtClean="0"/>
              <a:pPr/>
              <a:t>4</a:t>
            </a:fld>
            <a:endParaRPr lang="en-US"/>
          </a:p>
        </p:txBody>
      </p:sp>
    </p:spTree>
    <p:extLst>
      <p:ext uri="{BB962C8B-B14F-4D97-AF65-F5344CB8AC3E}">
        <p14:creationId xmlns:p14="http://schemas.microsoft.com/office/powerpoint/2010/main" val="3385794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Extended Stories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40</a:t>
            </a:fld>
            <a:endParaRPr lang="en-US"/>
          </a:p>
        </p:txBody>
      </p:sp>
      <p:sp>
        <p:nvSpPr>
          <p:cNvPr id="4" name="TextBox 3"/>
          <p:cNvSpPr txBox="1"/>
          <p:nvPr/>
        </p:nvSpPr>
        <p:spPr>
          <a:xfrm>
            <a:off x="762000" y="2819400"/>
            <a:ext cx="7696200" cy="2308324"/>
          </a:xfrm>
          <a:prstGeom prst="rect">
            <a:avLst/>
          </a:prstGeom>
          <a:noFill/>
        </p:spPr>
        <p:txBody>
          <a:bodyPr wrap="square" rtlCol="0">
            <a:spAutoFit/>
          </a:bodyPr>
          <a:lstStyle/>
          <a:p>
            <a:r>
              <a:rPr lang="en-US" sz="3600" b="1" dirty="0" smtClean="0"/>
              <a:t>The snow fell.  The wind blew.  The drifts grew.  The phone rang.  “School Cancelled.”  The students cheered.</a:t>
            </a:r>
            <a:endParaRPr lang="en-US" sz="3600" b="1" dirty="0"/>
          </a:p>
        </p:txBody>
      </p:sp>
    </p:spTree>
    <p:extLst>
      <p:ext uri="{BB962C8B-B14F-4D97-AF65-F5344CB8AC3E}">
        <p14:creationId xmlns:p14="http://schemas.microsoft.com/office/powerpoint/2010/main" val="38250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Extended Stories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41</a:t>
            </a:fld>
            <a:endParaRPr lang="en-US"/>
          </a:p>
        </p:txBody>
      </p:sp>
      <p:sp>
        <p:nvSpPr>
          <p:cNvPr id="4" name="TextBox 3"/>
          <p:cNvSpPr txBox="1"/>
          <p:nvPr/>
        </p:nvSpPr>
        <p:spPr>
          <a:xfrm>
            <a:off x="762000" y="2819400"/>
            <a:ext cx="7696200" cy="2308324"/>
          </a:xfrm>
          <a:prstGeom prst="rect">
            <a:avLst/>
          </a:prstGeom>
          <a:noFill/>
        </p:spPr>
        <p:txBody>
          <a:bodyPr wrap="square" rtlCol="0">
            <a:spAutoFit/>
          </a:bodyPr>
          <a:lstStyle/>
          <a:p>
            <a:r>
              <a:rPr lang="en-US" sz="3600" b="1" dirty="0" smtClean="0"/>
              <a:t>The snow fell.  The </a:t>
            </a:r>
            <a:r>
              <a:rPr lang="en-US" sz="3600" b="1" dirty="0" smtClean="0">
                <a:solidFill>
                  <a:srgbClr val="FF0000"/>
                </a:solidFill>
              </a:rPr>
              <a:t>powerful</a:t>
            </a:r>
            <a:r>
              <a:rPr lang="en-US" sz="3600" b="1" dirty="0" smtClean="0"/>
              <a:t> wind blew.  The </a:t>
            </a:r>
            <a:r>
              <a:rPr lang="en-US" sz="3600" b="1" dirty="0" smtClean="0">
                <a:solidFill>
                  <a:srgbClr val="FF0000"/>
                </a:solidFill>
              </a:rPr>
              <a:t>icy</a:t>
            </a:r>
            <a:r>
              <a:rPr lang="en-US" sz="3600" b="1" dirty="0" smtClean="0"/>
              <a:t> drifts grew.  The phone rang.  “School Cancelled.”  </a:t>
            </a:r>
            <a:r>
              <a:rPr lang="en-US" sz="3600" b="1" dirty="0" smtClean="0">
                <a:solidFill>
                  <a:srgbClr val="FF0000"/>
                </a:solidFill>
              </a:rPr>
              <a:t>Joyous</a:t>
            </a:r>
            <a:r>
              <a:rPr lang="en-US" sz="3600" b="1" dirty="0" smtClean="0"/>
              <a:t> students cheered.</a:t>
            </a:r>
            <a:endParaRPr lang="en-US" sz="3600" b="1" dirty="0"/>
          </a:p>
        </p:txBody>
      </p:sp>
    </p:spTree>
    <p:extLst>
      <p:ext uri="{BB962C8B-B14F-4D97-AF65-F5344CB8AC3E}">
        <p14:creationId xmlns:p14="http://schemas.microsoft.com/office/powerpoint/2010/main" val="3136151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04800"/>
            <a:ext cx="7455459" cy="1143000"/>
          </a:xfrm>
        </p:spPr>
        <p:txBody>
          <a:bodyPr/>
          <a:lstStyle/>
          <a:p>
            <a:r>
              <a:rPr lang="en-US" b="1" dirty="0" smtClean="0"/>
              <a:t>Appetizing Adjectives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42</a:t>
            </a:fld>
            <a:endParaRPr lang="en-US"/>
          </a:p>
        </p:txBody>
      </p:sp>
      <p:sp>
        <p:nvSpPr>
          <p:cNvPr id="4" name="AutoShape 2" descr="https://d1eiylix7lbou2.cloudfront.net/cms/4/178OutbackSteakhouse20100827173529.M.o-82510_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d1eiylix7lbou2.cloudfront.net/cms/4/178OutbackSteakhouse20100827173529.M.o-82510_0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d1eiylix7lbou2.cloudfront.net/cms/4/178OutbackSteakhouse20100827173529.M.o-82510_0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1752600" y="2000250"/>
            <a:ext cx="538099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46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Degrees of Adjectives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78044021"/>
              </p:ext>
            </p:extLst>
          </p:nvPr>
        </p:nvGraphicFramePr>
        <p:xfrm>
          <a:off x="685800" y="2667000"/>
          <a:ext cx="7772400" cy="1854200"/>
        </p:xfrm>
        <a:graphic>
          <a:graphicData uri="http://schemas.openxmlformats.org/drawingml/2006/table">
            <a:tbl>
              <a:tblPr firstRow="1" bandRow="1">
                <a:tableStyleId>{5C22544A-7EE6-4342-B048-85BDC9FD1C3A}</a:tableStyleId>
              </a:tblPr>
              <a:tblGrid>
                <a:gridCol w="582930"/>
                <a:gridCol w="941070"/>
                <a:gridCol w="1447800"/>
                <a:gridCol w="1676400"/>
                <a:gridCol w="1676400"/>
                <a:gridCol w="1447800"/>
              </a:tblGrid>
              <a:tr h="370840">
                <a:tc>
                  <a:txBody>
                    <a:bodyPr/>
                    <a:lstStyle/>
                    <a:p>
                      <a:r>
                        <a:rPr lang="en-US" b="1" dirty="0" smtClean="0">
                          <a:solidFill>
                            <a:schemeClr val="tx1"/>
                          </a:solidFill>
                        </a:rPr>
                        <a:t>1.</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bad</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wicked</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mischievous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evil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naughty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2.</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smtClean="0">
                          <a:solidFill>
                            <a:schemeClr val="tx1"/>
                          </a:solidFill>
                        </a:rPr>
                        <a:t>little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tiny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petite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Itsy-bitsy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smtClean="0">
                          <a:solidFill>
                            <a:schemeClr val="tx1"/>
                          </a:solidFill>
                        </a:rPr>
                        <a:t>wee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smtClean="0">
                          <a:solidFill>
                            <a:schemeClr val="tx1"/>
                          </a:solidFill>
                        </a:rPr>
                        <a:t>happy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joyous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content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ecstatic</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elated</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4.</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smtClean="0">
                          <a:solidFill>
                            <a:schemeClr val="tx1"/>
                          </a:solidFill>
                        </a:rPr>
                        <a:t>sad</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downcast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blue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miserable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crestfallen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b="1" dirty="0" smtClean="0">
                          <a:solidFill>
                            <a:schemeClr val="tx1"/>
                          </a:solidFill>
                        </a:rPr>
                        <a:t>5.</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smtClean="0">
                          <a:solidFill>
                            <a:schemeClr val="tx1"/>
                          </a:solidFill>
                        </a:rPr>
                        <a:t>big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huge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gigantic</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large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chemeClr val="tx1"/>
                          </a:solidFill>
                        </a:rPr>
                        <a:t>enormous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419003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93"/>
            <a:ext cx="7024744" cy="1143000"/>
          </a:xfrm>
        </p:spPr>
        <p:txBody>
          <a:bodyPr/>
          <a:lstStyle/>
          <a:p>
            <a:r>
              <a:rPr lang="en-US" b="1" dirty="0" smtClean="0"/>
              <a:t>Adverb Activities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44</a:t>
            </a:fld>
            <a:endParaRPr lang="en-US"/>
          </a:p>
        </p:txBody>
      </p:sp>
      <p:sp>
        <p:nvSpPr>
          <p:cNvPr id="4" name="TextBox 3"/>
          <p:cNvSpPr txBox="1"/>
          <p:nvPr/>
        </p:nvSpPr>
        <p:spPr>
          <a:xfrm>
            <a:off x="1043490" y="2819400"/>
            <a:ext cx="4572085" cy="2246769"/>
          </a:xfrm>
          <a:prstGeom prst="rect">
            <a:avLst/>
          </a:prstGeom>
          <a:noFill/>
        </p:spPr>
        <p:txBody>
          <a:bodyPr wrap="none" rtlCol="0">
            <a:spAutoFit/>
          </a:bodyPr>
          <a:lstStyle/>
          <a:p>
            <a:pPr marL="285750" indent="-285750">
              <a:buFont typeface="Arial" pitchFamily="34" charset="0"/>
              <a:buChar char="•"/>
            </a:pPr>
            <a:r>
              <a:rPr lang="en-US" sz="2800" b="1" dirty="0" smtClean="0"/>
              <a:t>Adverb Alley</a:t>
            </a:r>
          </a:p>
          <a:p>
            <a:pPr marL="285750" indent="-285750">
              <a:buFont typeface="Arial" pitchFamily="34" charset="0"/>
              <a:buChar char="•"/>
            </a:pPr>
            <a:r>
              <a:rPr lang="en-US" sz="2800" b="1" dirty="0" smtClean="0"/>
              <a:t>Question the Adverb</a:t>
            </a:r>
          </a:p>
          <a:p>
            <a:pPr marL="285750" indent="-285750">
              <a:buFont typeface="Arial" pitchFamily="34" charset="0"/>
              <a:buChar char="•"/>
            </a:pPr>
            <a:r>
              <a:rPr lang="en-US" sz="2800" b="1" dirty="0" smtClean="0"/>
              <a:t>Brainstorm by Category</a:t>
            </a:r>
          </a:p>
          <a:p>
            <a:pPr marL="285750" indent="-285750">
              <a:buFont typeface="Arial" pitchFamily="34" charset="0"/>
              <a:buChar char="•"/>
            </a:pPr>
            <a:r>
              <a:rPr lang="en-US" sz="2800" b="1" dirty="0" smtClean="0"/>
              <a:t>Brainstorm by Activity</a:t>
            </a:r>
          </a:p>
          <a:p>
            <a:pPr marL="285750" indent="-285750">
              <a:buFont typeface="Arial" pitchFamily="34" charset="0"/>
              <a:buChar char="•"/>
            </a:pPr>
            <a:r>
              <a:rPr lang="en-US" sz="2800" b="1" dirty="0" smtClean="0"/>
              <a:t>Which is Stronger</a:t>
            </a:r>
            <a:endParaRPr lang="en-US" sz="2800" b="1" dirty="0"/>
          </a:p>
        </p:txBody>
      </p:sp>
    </p:spTree>
    <p:extLst>
      <p:ext uri="{BB962C8B-B14F-4D97-AF65-F5344CB8AC3E}">
        <p14:creationId xmlns:p14="http://schemas.microsoft.com/office/powerpoint/2010/main" val="40011729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Adverb Alley</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45</a:t>
            </a:fld>
            <a:endParaRPr lang="en-US"/>
          </a:p>
        </p:txBody>
      </p:sp>
      <p:sp>
        <p:nvSpPr>
          <p:cNvPr id="4" name="AutoShape 2" descr="https://d1eiylix7lbou2.cloudfront.net/cms/4/178OutbackSteakhouse20100827173529.M.o-82510_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833" y="1447800"/>
            <a:ext cx="5241974" cy="5241974"/>
          </a:xfrm>
          <a:prstGeom prst="rect">
            <a:avLst/>
          </a:prstGeom>
        </p:spPr>
      </p:pic>
    </p:spTree>
    <p:extLst>
      <p:ext uri="{BB962C8B-B14F-4D97-AF65-F5344CB8AC3E}">
        <p14:creationId xmlns:p14="http://schemas.microsoft.com/office/powerpoint/2010/main" val="1854366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Question the Adverb</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46</a:t>
            </a:fld>
            <a:endParaRPr lang="en-US"/>
          </a:p>
        </p:txBody>
      </p:sp>
      <p:sp>
        <p:nvSpPr>
          <p:cNvPr id="4" name="TextBox 3"/>
          <p:cNvSpPr txBox="1"/>
          <p:nvPr/>
        </p:nvSpPr>
        <p:spPr>
          <a:xfrm>
            <a:off x="2133600" y="2819400"/>
            <a:ext cx="3922869" cy="1569660"/>
          </a:xfrm>
          <a:prstGeom prst="rect">
            <a:avLst/>
          </a:prstGeom>
          <a:noFill/>
        </p:spPr>
        <p:txBody>
          <a:bodyPr wrap="none" rtlCol="0">
            <a:spAutoFit/>
          </a:bodyPr>
          <a:lstStyle/>
          <a:p>
            <a:pPr marL="285750" indent="-285750">
              <a:buFont typeface="Arial" pitchFamily="34" charset="0"/>
              <a:buChar char="•"/>
            </a:pPr>
            <a:r>
              <a:rPr lang="en-US" sz="3200" b="1" dirty="0" smtClean="0"/>
              <a:t>Relocate</a:t>
            </a:r>
          </a:p>
          <a:p>
            <a:pPr marL="285750" indent="-285750">
              <a:buFont typeface="Arial" pitchFamily="34" charset="0"/>
              <a:buChar char="•"/>
            </a:pPr>
            <a:r>
              <a:rPr lang="en-US" sz="3200" b="1" dirty="0" smtClean="0"/>
              <a:t>Adverb suffixes</a:t>
            </a:r>
          </a:p>
          <a:p>
            <a:pPr marL="285750" indent="-285750">
              <a:buFont typeface="Arial" pitchFamily="34" charset="0"/>
              <a:buChar char="•"/>
            </a:pPr>
            <a:r>
              <a:rPr lang="en-US" sz="3200" b="1" dirty="0" smtClean="0"/>
              <a:t>Adverb questions</a:t>
            </a:r>
            <a:endParaRPr lang="en-US" sz="3200" b="1" dirty="0"/>
          </a:p>
        </p:txBody>
      </p:sp>
    </p:spTree>
    <p:extLst>
      <p:ext uri="{BB962C8B-B14F-4D97-AF65-F5344CB8AC3E}">
        <p14:creationId xmlns:p14="http://schemas.microsoft.com/office/powerpoint/2010/main" val="20646690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Brainstorm by Category</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95949627"/>
              </p:ext>
            </p:extLst>
          </p:nvPr>
        </p:nvGraphicFramePr>
        <p:xfrm>
          <a:off x="761998" y="2514600"/>
          <a:ext cx="7772404" cy="2301240"/>
        </p:xfrm>
        <a:graphic>
          <a:graphicData uri="http://schemas.openxmlformats.org/drawingml/2006/table">
            <a:tbl>
              <a:tblPr firstRow="1" bandRow="1">
                <a:tableStyleId>{5C22544A-7EE6-4342-B048-85BDC9FD1C3A}</a:tableStyleId>
              </a:tblPr>
              <a:tblGrid>
                <a:gridCol w="1943101"/>
                <a:gridCol w="1943101"/>
                <a:gridCol w="1943101"/>
                <a:gridCol w="1943101"/>
              </a:tblGrid>
              <a:tr h="370840">
                <a:tc>
                  <a:txBody>
                    <a:bodyPr/>
                    <a:lstStyle/>
                    <a:p>
                      <a:r>
                        <a:rPr lang="en-US" dirty="0" smtClean="0">
                          <a:solidFill>
                            <a:schemeClr val="tx1"/>
                          </a:solidFill>
                        </a:rPr>
                        <a:t>Manner </a:t>
                      </a:r>
                    </a:p>
                    <a:p>
                      <a:r>
                        <a:rPr lang="en-US" i="1" dirty="0" smtClean="0">
                          <a:solidFill>
                            <a:srgbClr val="C00000"/>
                          </a:solidFill>
                        </a:rPr>
                        <a:t>How </a:t>
                      </a:r>
                    </a:p>
                    <a:p>
                      <a:r>
                        <a:rPr lang="en-US" dirty="0" smtClean="0">
                          <a:solidFill>
                            <a:schemeClr val="tx1"/>
                          </a:solidFill>
                        </a:rPr>
                        <a:t>Something</a:t>
                      </a:r>
                      <a:r>
                        <a:rPr lang="en-US" baseline="0" dirty="0" smtClean="0">
                          <a:solidFill>
                            <a:schemeClr val="tx1"/>
                          </a:solidFill>
                        </a:rPr>
                        <a:t> Is Done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Place </a:t>
                      </a:r>
                    </a:p>
                    <a:p>
                      <a:r>
                        <a:rPr lang="en-US" i="1" dirty="0" smtClean="0">
                          <a:solidFill>
                            <a:srgbClr val="C00000"/>
                          </a:solidFill>
                        </a:rPr>
                        <a:t>Where</a:t>
                      </a:r>
                      <a:r>
                        <a:rPr lang="en-US" baseline="0" dirty="0" smtClean="0">
                          <a:solidFill>
                            <a:srgbClr val="C00000"/>
                          </a:solidFill>
                        </a:rPr>
                        <a:t> </a:t>
                      </a:r>
                      <a:r>
                        <a:rPr lang="en-US" baseline="0" dirty="0" smtClean="0">
                          <a:solidFill>
                            <a:schemeClr val="tx1"/>
                          </a:solidFill>
                        </a:rPr>
                        <a:t>Something Is Done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Time </a:t>
                      </a:r>
                    </a:p>
                    <a:p>
                      <a:r>
                        <a:rPr lang="en-US" i="1" dirty="0" smtClean="0">
                          <a:solidFill>
                            <a:srgbClr val="C00000"/>
                          </a:solidFill>
                        </a:rPr>
                        <a:t>When</a:t>
                      </a:r>
                      <a:r>
                        <a:rPr lang="en-US" dirty="0" smtClean="0">
                          <a:solidFill>
                            <a:schemeClr val="tx1"/>
                          </a:solidFill>
                        </a:rPr>
                        <a:t> Something Is Done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Frequency</a:t>
                      </a:r>
                      <a:r>
                        <a:rPr lang="en-US" baseline="0" dirty="0" smtClean="0">
                          <a:solidFill>
                            <a:schemeClr val="tx1"/>
                          </a:solidFill>
                        </a:rPr>
                        <a:t> </a:t>
                      </a:r>
                    </a:p>
                    <a:p>
                      <a:r>
                        <a:rPr lang="en-US" i="1" baseline="0" dirty="0" smtClean="0">
                          <a:solidFill>
                            <a:srgbClr val="C00000"/>
                          </a:solidFill>
                        </a:rPr>
                        <a:t>How Often </a:t>
                      </a:r>
                      <a:r>
                        <a:rPr lang="en-US" baseline="0" dirty="0" smtClean="0">
                          <a:solidFill>
                            <a:schemeClr val="tx1"/>
                          </a:solidFill>
                        </a:rPr>
                        <a:t>Something Is Done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nosily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here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yesterday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daily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mtClean="0">
                          <a:solidFill>
                            <a:schemeClr val="tx1"/>
                          </a:solidFill>
                        </a:rPr>
                        <a:t>gently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indoors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today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regularly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rPr>
                        <a:t>quietly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mtClean="0">
                          <a:solidFill>
                            <a:schemeClr val="tx1"/>
                          </a:solidFill>
                        </a:rPr>
                        <a:t>home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suddenly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often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69561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Brainstorm by Activity</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48</a:t>
            </a:fld>
            <a:endParaRPr lang="en-US"/>
          </a:p>
        </p:txBody>
      </p:sp>
      <p:sp>
        <p:nvSpPr>
          <p:cNvPr id="4" name="TextBox 3"/>
          <p:cNvSpPr txBox="1"/>
          <p:nvPr/>
        </p:nvSpPr>
        <p:spPr>
          <a:xfrm>
            <a:off x="457200" y="2895600"/>
            <a:ext cx="8836073" cy="2308324"/>
          </a:xfrm>
          <a:prstGeom prst="rect">
            <a:avLst/>
          </a:prstGeom>
          <a:noFill/>
        </p:spPr>
        <p:txBody>
          <a:bodyPr wrap="none" rtlCol="0">
            <a:spAutoFit/>
          </a:bodyPr>
          <a:lstStyle/>
          <a:p>
            <a:pPr marL="342900" indent="-342900">
              <a:buFont typeface="Arial" pitchFamily="34" charset="0"/>
              <a:buChar char="•"/>
            </a:pPr>
            <a:r>
              <a:rPr lang="en-US" sz="3600" b="1" dirty="0" smtClean="0"/>
              <a:t>Tell me how someone might…</a:t>
            </a:r>
          </a:p>
          <a:p>
            <a:pPr marL="342900" indent="-342900">
              <a:buFont typeface="Arial" pitchFamily="34" charset="0"/>
              <a:buChar char="•"/>
            </a:pPr>
            <a:r>
              <a:rPr lang="en-US" sz="3600" b="1" dirty="0" smtClean="0"/>
              <a:t>Tell me where someone might…</a:t>
            </a:r>
          </a:p>
          <a:p>
            <a:pPr marL="342900" indent="-342900">
              <a:buFont typeface="Arial" pitchFamily="34" charset="0"/>
              <a:buChar char="•"/>
            </a:pPr>
            <a:r>
              <a:rPr lang="en-US" sz="3600" b="1" dirty="0" smtClean="0"/>
              <a:t>Tell me when someone might…</a:t>
            </a:r>
          </a:p>
          <a:p>
            <a:pPr marL="342900" indent="-342900">
              <a:buFont typeface="Arial" pitchFamily="34" charset="0"/>
              <a:buChar char="•"/>
            </a:pPr>
            <a:r>
              <a:rPr lang="en-US" sz="3600" b="1" dirty="0" smtClean="0"/>
              <a:t>Tell me how often someone might…  </a:t>
            </a:r>
            <a:endParaRPr lang="en-US" sz="3600" b="1" dirty="0"/>
          </a:p>
        </p:txBody>
      </p:sp>
    </p:spTree>
    <p:extLst>
      <p:ext uri="{BB962C8B-B14F-4D97-AF65-F5344CB8AC3E}">
        <p14:creationId xmlns:p14="http://schemas.microsoft.com/office/powerpoint/2010/main" val="35138999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Which is Stronger?</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49</a:t>
            </a:fld>
            <a:endParaRPr lang="en-US"/>
          </a:p>
        </p:txBody>
      </p:sp>
      <p:sp>
        <p:nvSpPr>
          <p:cNvPr id="4" name="TextBox 3"/>
          <p:cNvSpPr txBox="1"/>
          <p:nvPr/>
        </p:nvSpPr>
        <p:spPr>
          <a:xfrm>
            <a:off x="1043490" y="2819400"/>
            <a:ext cx="6829114" cy="954107"/>
          </a:xfrm>
          <a:prstGeom prst="rect">
            <a:avLst/>
          </a:prstGeom>
          <a:noFill/>
        </p:spPr>
        <p:txBody>
          <a:bodyPr wrap="none" rtlCol="0">
            <a:spAutoFit/>
          </a:bodyPr>
          <a:lstStyle/>
          <a:p>
            <a:r>
              <a:rPr lang="en-US" sz="2800" b="1" dirty="0" smtClean="0"/>
              <a:t>The hikers ate the beef stew greedily.</a:t>
            </a:r>
          </a:p>
          <a:p>
            <a:r>
              <a:rPr lang="en-US" sz="2800" b="1" dirty="0" smtClean="0"/>
              <a:t>The hikers wolfed down the beef stew.</a:t>
            </a:r>
            <a:endParaRPr lang="en-US" sz="2800" b="1" dirty="0"/>
          </a:p>
        </p:txBody>
      </p:sp>
      <p:sp>
        <p:nvSpPr>
          <p:cNvPr id="5" name="TextBox 4"/>
          <p:cNvSpPr txBox="1"/>
          <p:nvPr/>
        </p:nvSpPr>
        <p:spPr>
          <a:xfrm>
            <a:off x="1043490" y="4191000"/>
            <a:ext cx="7378943" cy="954107"/>
          </a:xfrm>
          <a:prstGeom prst="rect">
            <a:avLst/>
          </a:prstGeom>
          <a:noFill/>
        </p:spPr>
        <p:txBody>
          <a:bodyPr wrap="none" rtlCol="0">
            <a:spAutoFit/>
          </a:bodyPr>
          <a:lstStyle/>
          <a:p>
            <a:r>
              <a:rPr lang="en-US" sz="2800" b="1" dirty="0" smtClean="0"/>
              <a:t>The sprinter walked off the track painfully.</a:t>
            </a:r>
          </a:p>
          <a:p>
            <a:r>
              <a:rPr lang="en-US" sz="2800" b="1" dirty="0" smtClean="0"/>
              <a:t>The sprinter hobbled off the track.</a:t>
            </a:r>
            <a:endParaRPr lang="en-US" sz="2800" b="1" dirty="0"/>
          </a:p>
        </p:txBody>
      </p:sp>
    </p:spTree>
    <p:extLst>
      <p:ext uri="{BB962C8B-B14F-4D97-AF65-F5344CB8AC3E}">
        <p14:creationId xmlns:p14="http://schemas.microsoft.com/office/powerpoint/2010/main" val="59879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788BF1-8929-A543-AE20-D6BB6422DF8A}" type="slidenum">
              <a:rPr lang="en-US" smtClean="0"/>
              <a:pPr/>
              <a:t>5</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04" t="3069" r="6250" b="6250"/>
          <a:stretch/>
        </p:blipFill>
        <p:spPr bwMode="auto">
          <a:xfrm>
            <a:off x="614855" y="461547"/>
            <a:ext cx="7538545" cy="639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64611" y="228600"/>
            <a:ext cx="2064989" cy="253916"/>
          </a:xfrm>
          <a:prstGeom prst="rect">
            <a:avLst/>
          </a:prstGeom>
          <a:noFill/>
        </p:spPr>
        <p:txBody>
          <a:bodyPr wrap="none" rtlCol="0">
            <a:spAutoFit/>
          </a:bodyPr>
          <a:lstStyle/>
          <a:p>
            <a:r>
              <a:rPr lang="en-US" sz="1050" dirty="0" smtClean="0"/>
              <a:t>Taken from</a:t>
            </a:r>
            <a:r>
              <a:rPr lang="en-US" sz="1050" b="1" dirty="0" smtClean="0"/>
              <a:t> Writing Standards</a:t>
            </a:r>
            <a:endParaRPr lang="en-US" sz="1050" b="1" dirty="0"/>
          </a:p>
        </p:txBody>
      </p:sp>
    </p:spTree>
    <p:extLst>
      <p:ext uri="{BB962C8B-B14F-4D97-AF65-F5344CB8AC3E}">
        <p14:creationId xmlns:p14="http://schemas.microsoft.com/office/powerpoint/2010/main" val="10030171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Preposition Activities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50</a:t>
            </a:fld>
            <a:endParaRPr lang="en-US"/>
          </a:p>
        </p:txBody>
      </p:sp>
      <p:sp>
        <p:nvSpPr>
          <p:cNvPr id="4" name="TextBox 3"/>
          <p:cNvSpPr txBox="1"/>
          <p:nvPr/>
        </p:nvSpPr>
        <p:spPr>
          <a:xfrm>
            <a:off x="1043490" y="2362200"/>
            <a:ext cx="4187365" cy="3108543"/>
          </a:xfrm>
          <a:prstGeom prst="rect">
            <a:avLst/>
          </a:prstGeom>
          <a:noFill/>
        </p:spPr>
        <p:txBody>
          <a:bodyPr wrap="none" rtlCol="0">
            <a:spAutoFit/>
          </a:bodyPr>
          <a:lstStyle/>
          <a:p>
            <a:pPr marL="285750" indent="-285750">
              <a:buFont typeface="Arial" pitchFamily="34" charset="0"/>
              <a:buChar char="•"/>
            </a:pPr>
            <a:r>
              <a:rPr lang="en-US" sz="2800" b="1" dirty="0" smtClean="0"/>
              <a:t>Preposition Park</a:t>
            </a:r>
          </a:p>
          <a:p>
            <a:pPr marL="285750" indent="-285750">
              <a:buFont typeface="Arial" pitchFamily="34" charset="0"/>
              <a:buChar char="•"/>
            </a:pPr>
            <a:r>
              <a:rPr lang="en-US" sz="2800" b="1" dirty="0" smtClean="0"/>
              <a:t>Prepositional Plates</a:t>
            </a:r>
          </a:p>
          <a:p>
            <a:pPr marL="285750" indent="-285750">
              <a:buFont typeface="Arial" pitchFamily="34" charset="0"/>
              <a:buChar char="•"/>
            </a:pPr>
            <a:r>
              <a:rPr lang="en-US" sz="2800" b="1" dirty="0" smtClean="0"/>
              <a:t>Sing the Prepositions</a:t>
            </a:r>
          </a:p>
          <a:p>
            <a:pPr marL="285750" indent="-285750">
              <a:buFont typeface="Arial" pitchFamily="34" charset="0"/>
              <a:buChar char="•"/>
            </a:pPr>
            <a:r>
              <a:rPr lang="en-US" sz="2800" b="1" dirty="0" smtClean="0"/>
              <a:t>Fill In the Blanks</a:t>
            </a:r>
          </a:p>
          <a:p>
            <a:pPr marL="285750" indent="-285750">
              <a:buFont typeface="Arial" pitchFamily="34" charset="0"/>
              <a:buChar char="•"/>
            </a:pPr>
            <a:r>
              <a:rPr lang="en-US" sz="2800" b="1" dirty="0" smtClean="0"/>
              <a:t>Penny Hunt</a:t>
            </a:r>
          </a:p>
          <a:p>
            <a:pPr marL="285750" indent="-285750">
              <a:buFont typeface="Arial" pitchFamily="34" charset="0"/>
              <a:buChar char="•"/>
            </a:pPr>
            <a:r>
              <a:rPr lang="en-US" sz="2800" b="1" dirty="0" smtClean="0"/>
              <a:t>Preposition Flip Books</a:t>
            </a:r>
          </a:p>
          <a:p>
            <a:pPr marL="285750" indent="-285750">
              <a:buFont typeface="Arial" pitchFamily="34" charset="0"/>
              <a:buChar char="•"/>
            </a:pPr>
            <a:r>
              <a:rPr lang="en-US" sz="2800" b="1" dirty="0" smtClean="0"/>
              <a:t>Extended Stories</a:t>
            </a:r>
            <a:endParaRPr lang="en-US" sz="2800" b="1" dirty="0"/>
          </a:p>
        </p:txBody>
      </p:sp>
    </p:spTree>
    <p:extLst>
      <p:ext uri="{BB962C8B-B14F-4D97-AF65-F5344CB8AC3E}">
        <p14:creationId xmlns:p14="http://schemas.microsoft.com/office/powerpoint/2010/main" val="3795184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Preposition Park</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447800"/>
            <a:ext cx="5241974" cy="5241974"/>
          </a:xfrm>
          <a:prstGeom prst="rect">
            <a:avLst/>
          </a:prstGeom>
        </p:spPr>
      </p:pic>
    </p:spTree>
    <p:extLst>
      <p:ext uri="{BB962C8B-B14F-4D97-AF65-F5344CB8AC3E}">
        <p14:creationId xmlns:p14="http://schemas.microsoft.com/office/powerpoint/2010/main" val="2437976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Prepositional Plates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52</a:t>
            </a:fld>
            <a:endParaRPr lang="en-US"/>
          </a:p>
        </p:txBody>
      </p:sp>
    </p:spTree>
    <p:extLst>
      <p:ext uri="{BB962C8B-B14F-4D97-AF65-F5344CB8AC3E}">
        <p14:creationId xmlns:p14="http://schemas.microsoft.com/office/powerpoint/2010/main" val="172448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Sing the Prepositions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53</a:t>
            </a:fld>
            <a:endParaRPr lang="en-US"/>
          </a:p>
        </p:txBody>
      </p:sp>
      <p:pic>
        <p:nvPicPr>
          <p:cNvPr id="8194" name="Picture 2" descr="http://images.clipartpanda.com/music-notes-clip-art-png-1398351014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90" y="2514600"/>
            <a:ext cx="6944047"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06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Fill In the Blank</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54</a:t>
            </a:fld>
            <a:endParaRPr lang="en-US"/>
          </a:p>
        </p:txBody>
      </p:sp>
      <p:sp>
        <p:nvSpPr>
          <p:cNvPr id="4" name="TextBox 3"/>
          <p:cNvSpPr txBox="1"/>
          <p:nvPr/>
        </p:nvSpPr>
        <p:spPr>
          <a:xfrm>
            <a:off x="457200" y="2896749"/>
            <a:ext cx="7978466" cy="1200329"/>
          </a:xfrm>
          <a:prstGeom prst="rect">
            <a:avLst/>
          </a:prstGeom>
          <a:noFill/>
        </p:spPr>
        <p:txBody>
          <a:bodyPr wrap="none" rtlCol="0">
            <a:spAutoFit/>
          </a:bodyPr>
          <a:lstStyle/>
          <a:p>
            <a:pPr marL="285750" indent="-285750">
              <a:buFont typeface="Arial" pitchFamily="34" charset="0"/>
              <a:buChar char="•"/>
            </a:pPr>
            <a:r>
              <a:rPr lang="en-US" sz="2400" dirty="0" smtClean="0"/>
              <a:t>The picture ____________ my sister made me laugh.</a:t>
            </a:r>
          </a:p>
          <a:p>
            <a:pPr marL="285750" indent="-285750">
              <a:buFont typeface="Arial" pitchFamily="34" charset="0"/>
              <a:buChar char="•"/>
            </a:pPr>
            <a:r>
              <a:rPr lang="en-US" sz="2400" dirty="0" smtClean="0"/>
              <a:t>The UFO flew ____________ the clouds.</a:t>
            </a:r>
          </a:p>
          <a:p>
            <a:pPr marL="285750" indent="-285750">
              <a:buFont typeface="Arial" pitchFamily="34" charset="0"/>
              <a:buChar char="•"/>
            </a:pPr>
            <a:r>
              <a:rPr lang="en-US" sz="2400" dirty="0" smtClean="0"/>
              <a:t>The shed _____________ the street burned down.</a:t>
            </a:r>
            <a:endParaRPr lang="en-US" sz="2400" dirty="0"/>
          </a:p>
        </p:txBody>
      </p:sp>
    </p:spTree>
    <p:extLst>
      <p:ext uri="{BB962C8B-B14F-4D97-AF65-F5344CB8AC3E}">
        <p14:creationId xmlns:p14="http://schemas.microsoft.com/office/powerpoint/2010/main" val="2243954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53227" cy="1143000"/>
          </a:xfrm>
        </p:spPr>
        <p:txBody>
          <a:bodyPr/>
          <a:lstStyle/>
          <a:p>
            <a:r>
              <a:rPr lang="en-US" b="1" dirty="0" smtClean="0"/>
              <a:t>Penny Hunt</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55</a:t>
            </a:fld>
            <a:endParaRPr lang="en-US"/>
          </a:p>
        </p:txBody>
      </p:sp>
      <p:pic>
        <p:nvPicPr>
          <p:cNvPr id="7170" name="Picture 2" descr="http://prospectparkanimalclinic.com/wp-content/uploads/2015/11/penny-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19400"/>
            <a:ext cx="47625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0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657" y="304800"/>
            <a:ext cx="7529577" cy="1143000"/>
          </a:xfrm>
        </p:spPr>
        <p:txBody>
          <a:bodyPr/>
          <a:lstStyle/>
          <a:p>
            <a:r>
              <a:rPr lang="en-US" b="1" dirty="0" smtClean="0"/>
              <a:t>Preposition Flip Books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28428470"/>
              </p:ext>
            </p:extLst>
          </p:nvPr>
        </p:nvGraphicFramePr>
        <p:xfrm>
          <a:off x="538657" y="2170664"/>
          <a:ext cx="7924800" cy="1483360"/>
        </p:xfrm>
        <a:graphic>
          <a:graphicData uri="http://schemas.openxmlformats.org/drawingml/2006/table">
            <a:tbl>
              <a:tblPr firstRow="1" bandRow="1">
                <a:tableStyleId>{5C22544A-7EE6-4342-B048-85BDC9FD1C3A}</a:tableStyleId>
              </a:tblPr>
              <a:tblGrid>
                <a:gridCol w="1981200"/>
                <a:gridCol w="1981200"/>
                <a:gridCol w="1981200"/>
                <a:gridCol w="1981200"/>
              </a:tblGrid>
              <a:tr h="370840">
                <a:tc>
                  <a:txBody>
                    <a:bodyPr/>
                    <a:lstStyle/>
                    <a:p>
                      <a:r>
                        <a:rPr lang="en-US" dirty="0" smtClean="0">
                          <a:solidFill>
                            <a:schemeClr val="tx1"/>
                          </a:solidFill>
                        </a:rPr>
                        <a:t>Phrase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Noun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Verb</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Noun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16202221"/>
              </p:ext>
            </p:extLst>
          </p:nvPr>
        </p:nvGraphicFramePr>
        <p:xfrm>
          <a:off x="533402" y="4572000"/>
          <a:ext cx="7924800" cy="1483360"/>
        </p:xfrm>
        <a:graphic>
          <a:graphicData uri="http://schemas.openxmlformats.org/drawingml/2006/table">
            <a:tbl>
              <a:tblPr firstRow="1" bandRow="1">
                <a:tableStyleId>{5C22544A-7EE6-4342-B048-85BDC9FD1C3A}</a:tableStyleId>
              </a:tblPr>
              <a:tblGrid>
                <a:gridCol w="1981200"/>
                <a:gridCol w="1981200"/>
                <a:gridCol w="1981200"/>
                <a:gridCol w="1981200"/>
              </a:tblGrid>
              <a:tr h="370840">
                <a:tc>
                  <a:txBody>
                    <a:bodyPr/>
                    <a:lstStyle/>
                    <a:p>
                      <a:r>
                        <a:rPr lang="en-US" dirty="0" smtClean="0">
                          <a:solidFill>
                            <a:schemeClr val="tx1"/>
                          </a:solidFill>
                        </a:rPr>
                        <a:t>Noun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Phrase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Verb</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Noun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1022471" y="1801332"/>
            <a:ext cx="7151317" cy="369332"/>
          </a:xfrm>
          <a:prstGeom prst="rect">
            <a:avLst/>
          </a:prstGeom>
          <a:noFill/>
        </p:spPr>
        <p:txBody>
          <a:bodyPr wrap="none" rtlCol="0">
            <a:spAutoFit/>
          </a:bodyPr>
          <a:lstStyle/>
          <a:p>
            <a:r>
              <a:rPr lang="en-US" dirty="0" smtClean="0"/>
              <a:t>Sentences with prepositional phrases that function as </a:t>
            </a:r>
            <a:r>
              <a:rPr lang="en-US" b="1" dirty="0" smtClean="0"/>
              <a:t>adverbs</a:t>
            </a:r>
            <a:r>
              <a:rPr lang="en-US" dirty="0" smtClean="0"/>
              <a:t>.</a:t>
            </a:r>
            <a:endParaRPr lang="en-US" dirty="0"/>
          </a:p>
        </p:txBody>
      </p:sp>
      <p:sp>
        <p:nvSpPr>
          <p:cNvPr id="8" name="TextBox 7"/>
          <p:cNvSpPr txBox="1"/>
          <p:nvPr/>
        </p:nvSpPr>
        <p:spPr>
          <a:xfrm>
            <a:off x="1043492" y="4202668"/>
            <a:ext cx="7396577" cy="369332"/>
          </a:xfrm>
          <a:prstGeom prst="rect">
            <a:avLst/>
          </a:prstGeom>
          <a:noFill/>
        </p:spPr>
        <p:txBody>
          <a:bodyPr wrap="none" rtlCol="0">
            <a:spAutoFit/>
          </a:bodyPr>
          <a:lstStyle/>
          <a:p>
            <a:r>
              <a:rPr lang="en-US" dirty="0" smtClean="0"/>
              <a:t>Sentences with prepositional phrases that function as </a:t>
            </a:r>
            <a:r>
              <a:rPr lang="en-US" b="1" dirty="0" smtClean="0"/>
              <a:t>adjectives</a:t>
            </a:r>
            <a:r>
              <a:rPr lang="en-US" dirty="0" smtClean="0"/>
              <a:t>.</a:t>
            </a:r>
            <a:endParaRPr lang="en-US" dirty="0"/>
          </a:p>
        </p:txBody>
      </p:sp>
    </p:spTree>
    <p:extLst>
      <p:ext uri="{BB962C8B-B14F-4D97-AF65-F5344CB8AC3E}">
        <p14:creationId xmlns:p14="http://schemas.microsoft.com/office/powerpoint/2010/main" val="577574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Extended Stories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57</a:t>
            </a:fld>
            <a:endParaRPr lang="en-US"/>
          </a:p>
        </p:txBody>
      </p:sp>
      <p:sp>
        <p:nvSpPr>
          <p:cNvPr id="4" name="TextBox 3"/>
          <p:cNvSpPr txBox="1"/>
          <p:nvPr/>
        </p:nvSpPr>
        <p:spPr>
          <a:xfrm>
            <a:off x="762000" y="2819400"/>
            <a:ext cx="7696200" cy="2308324"/>
          </a:xfrm>
          <a:prstGeom prst="rect">
            <a:avLst/>
          </a:prstGeom>
          <a:noFill/>
        </p:spPr>
        <p:txBody>
          <a:bodyPr wrap="square" rtlCol="0">
            <a:spAutoFit/>
          </a:bodyPr>
          <a:lstStyle/>
          <a:p>
            <a:r>
              <a:rPr lang="en-US" sz="3600" b="1" dirty="0" smtClean="0"/>
              <a:t>The snow fell.  The </a:t>
            </a:r>
            <a:r>
              <a:rPr lang="en-US" sz="3600" b="1" dirty="0" smtClean="0">
                <a:solidFill>
                  <a:schemeClr val="tx1">
                    <a:lumMod val="65000"/>
                    <a:lumOff val="35000"/>
                  </a:schemeClr>
                </a:solidFill>
              </a:rPr>
              <a:t>powerful </a:t>
            </a:r>
            <a:r>
              <a:rPr lang="en-US" sz="3600" b="1" dirty="0" smtClean="0"/>
              <a:t>wind blew.  The </a:t>
            </a:r>
            <a:r>
              <a:rPr lang="en-US" sz="3600" b="1" dirty="0" smtClean="0">
                <a:solidFill>
                  <a:schemeClr val="tx1">
                    <a:lumMod val="65000"/>
                    <a:lumOff val="35000"/>
                  </a:schemeClr>
                </a:solidFill>
              </a:rPr>
              <a:t>icy</a:t>
            </a:r>
            <a:r>
              <a:rPr lang="en-US" sz="3600" b="1" dirty="0" smtClean="0"/>
              <a:t> drifts grew.  The phone rang.  “School Cancelled.”  </a:t>
            </a:r>
            <a:r>
              <a:rPr lang="en-US" sz="3600" b="1" dirty="0" smtClean="0">
                <a:solidFill>
                  <a:schemeClr val="tx1">
                    <a:lumMod val="65000"/>
                    <a:lumOff val="35000"/>
                  </a:schemeClr>
                </a:solidFill>
              </a:rPr>
              <a:t>Joyous</a:t>
            </a:r>
            <a:r>
              <a:rPr lang="en-US" sz="3600" b="1" dirty="0" smtClean="0"/>
              <a:t> students cheered.</a:t>
            </a:r>
            <a:endParaRPr lang="en-US" sz="3600" b="1" dirty="0"/>
          </a:p>
        </p:txBody>
      </p:sp>
    </p:spTree>
    <p:extLst>
      <p:ext uri="{BB962C8B-B14F-4D97-AF65-F5344CB8AC3E}">
        <p14:creationId xmlns:p14="http://schemas.microsoft.com/office/powerpoint/2010/main" val="187678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Extended Stories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58</a:t>
            </a:fld>
            <a:endParaRPr lang="en-US"/>
          </a:p>
        </p:txBody>
      </p:sp>
      <p:sp>
        <p:nvSpPr>
          <p:cNvPr id="4" name="TextBox 3"/>
          <p:cNvSpPr txBox="1"/>
          <p:nvPr/>
        </p:nvSpPr>
        <p:spPr>
          <a:xfrm>
            <a:off x="762000" y="2819400"/>
            <a:ext cx="7696200" cy="3416320"/>
          </a:xfrm>
          <a:prstGeom prst="rect">
            <a:avLst/>
          </a:prstGeom>
          <a:noFill/>
        </p:spPr>
        <p:txBody>
          <a:bodyPr wrap="square" rtlCol="0">
            <a:spAutoFit/>
          </a:bodyPr>
          <a:lstStyle/>
          <a:p>
            <a:r>
              <a:rPr lang="en-US" sz="3600" b="1" dirty="0" smtClean="0"/>
              <a:t>The snow fell </a:t>
            </a:r>
            <a:r>
              <a:rPr lang="en-US" sz="3600" b="1" dirty="0" smtClean="0">
                <a:solidFill>
                  <a:srgbClr val="FF0000"/>
                </a:solidFill>
              </a:rPr>
              <a:t>throughout the night</a:t>
            </a:r>
            <a:r>
              <a:rPr lang="en-US" sz="3600" b="1" dirty="0" smtClean="0"/>
              <a:t>.  The </a:t>
            </a:r>
            <a:r>
              <a:rPr lang="en-US" sz="3600" b="1" dirty="0" smtClean="0">
                <a:solidFill>
                  <a:schemeClr val="tx1">
                    <a:lumMod val="65000"/>
                    <a:lumOff val="35000"/>
                  </a:schemeClr>
                </a:solidFill>
              </a:rPr>
              <a:t>powerful </a:t>
            </a:r>
            <a:r>
              <a:rPr lang="en-US" sz="3600" b="1" dirty="0" smtClean="0"/>
              <a:t>wind blew.  The </a:t>
            </a:r>
            <a:r>
              <a:rPr lang="en-US" sz="3600" b="1" dirty="0" smtClean="0">
                <a:solidFill>
                  <a:schemeClr val="tx1">
                    <a:lumMod val="65000"/>
                    <a:lumOff val="35000"/>
                  </a:schemeClr>
                </a:solidFill>
              </a:rPr>
              <a:t>icy </a:t>
            </a:r>
            <a:r>
              <a:rPr lang="en-US" sz="3600" b="1" dirty="0" smtClean="0"/>
              <a:t>drifts grew </a:t>
            </a:r>
            <a:r>
              <a:rPr lang="en-US" sz="3600" b="1" dirty="0" smtClean="0">
                <a:solidFill>
                  <a:srgbClr val="FF0000"/>
                </a:solidFill>
              </a:rPr>
              <a:t>into mountains</a:t>
            </a:r>
            <a:r>
              <a:rPr lang="en-US" sz="3600" b="1" dirty="0" smtClean="0"/>
              <a:t>.  The phone rang.  “School Cancelled.”  </a:t>
            </a:r>
            <a:r>
              <a:rPr lang="en-US" sz="3600" b="1" dirty="0" smtClean="0">
                <a:solidFill>
                  <a:srgbClr val="FF0000"/>
                </a:solidFill>
              </a:rPr>
              <a:t>Throughout the town </a:t>
            </a:r>
            <a:r>
              <a:rPr lang="en-US" sz="3600" b="1" dirty="0" smtClean="0">
                <a:solidFill>
                  <a:schemeClr val="tx1">
                    <a:lumMod val="65000"/>
                    <a:lumOff val="35000"/>
                  </a:schemeClr>
                </a:solidFill>
              </a:rPr>
              <a:t>joyous </a:t>
            </a:r>
            <a:r>
              <a:rPr lang="en-US" sz="3600" b="1" dirty="0" smtClean="0"/>
              <a:t>students cheered.</a:t>
            </a:r>
            <a:endParaRPr lang="en-US" sz="3600" b="1" dirty="0"/>
          </a:p>
        </p:txBody>
      </p:sp>
    </p:spTree>
    <p:extLst>
      <p:ext uri="{BB962C8B-B14F-4D97-AF65-F5344CB8AC3E}">
        <p14:creationId xmlns:p14="http://schemas.microsoft.com/office/powerpoint/2010/main" val="41368905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normAutofit fontScale="90000"/>
          </a:bodyPr>
          <a:lstStyle/>
          <a:p>
            <a:r>
              <a:rPr lang="en-US" b="1" dirty="0" smtClean="0"/>
              <a:t>Steps for Teaching </a:t>
            </a:r>
            <a:br>
              <a:rPr lang="en-US" b="1" dirty="0" smtClean="0"/>
            </a:br>
            <a:r>
              <a:rPr lang="en-US" b="1" dirty="0" smtClean="0"/>
              <a:t>the Sentence Patterns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59</a:t>
            </a:fld>
            <a:endParaRPr lang="en-US"/>
          </a:p>
        </p:txBody>
      </p:sp>
      <p:sp>
        <p:nvSpPr>
          <p:cNvPr id="4" name="TextBox 3"/>
          <p:cNvSpPr txBox="1"/>
          <p:nvPr/>
        </p:nvSpPr>
        <p:spPr>
          <a:xfrm>
            <a:off x="533400" y="1981200"/>
            <a:ext cx="8153401" cy="3970318"/>
          </a:xfrm>
          <a:prstGeom prst="rect">
            <a:avLst/>
          </a:prstGeom>
          <a:noFill/>
        </p:spPr>
        <p:txBody>
          <a:bodyPr wrap="square" rtlCol="0">
            <a:spAutoFit/>
          </a:bodyPr>
          <a:lstStyle/>
          <a:p>
            <a:pPr marL="342900" indent="-342900">
              <a:buFont typeface="+mj-lt"/>
              <a:buAutoNum type="arabicPeriod"/>
            </a:pPr>
            <a:r>
              <a:rPr lang="en-US" sz="2800" b="1" dirty="0" smtClean="0"/>
              <a:t>Read the title and sentences aloud (T)</a:t>
            </a:r>
          </a:p>
          <a:p>
            <a:pPr marL="342900" indent="-342900">
              <a:buFont typeface="+mj-lt"/>
              <a:buAutoNum type="arabicPeriod"/>
            </a:pPr>
            <a:r>
              <a:rPr lang="en-US" sz="2800" b="1" dirty="0" smtClean="0"/>
              <a:t>Students work in small groups of three to write observations</a:t>
            </a:r>
          </a:p>
          <a:p>
            <a:pPr marL="342900" indent="-342900">
              <a:buFont typeface="+mj-lt"/>
              <a:buAutoNum type="arabicPeriod"/>
            </a:pPr>
            <a:r>
              <a:rPr lang="en-US" sz="2800" b="1" dirty="0" smtClean="0"/>
              <a:t>Teacher-led whole class discussion of observations</a:t>
            </a:r>
          </a:p>
          <a:p>
            <a:pPr marL="342900" indent="-342900">
              <a:buFont typeface="+mj-lt"/>
              <a:buAutoNum type="arabicPeriod"/>
            </a:pPr>
            <a:r>
              <a:rPr lang="en-US" sz="2800" b="1" dirty="0" smtClean="0"/>
              <a:t>Small group writing</a:t>
            </a:r>
          </a:p>
          <a:p>
            <a:pPr marL="342900" indent="-342900">
              <a:buFont typeface="+mj-lt"/>
              <a:buAutoNum type="arabicPeriod"/>
            </a:pPr>
            <a:r>
              <a:rPr lang="en-US" sz="2800" b="1" dirty="0" smtClean="0"/>
              <a:t>Individual writing</a:t>
            </a:r>
          </a:p>
          <a:p>
            <a:pPr marL="342900" indent="-342900">
              <a:buFont typeface="+mj-lt"/>
              <a:buAutoNum type="arabicPeriod"/>
            </a:pPr>
            <a:r>
              <a:rPr lang="en-US" sz="2800" b="1" dirty="0" smtClean="0"/>
              <a:t>Graded sentences into binder</a:t>
            </a:r>
          </a:p>
          <a:p>
            <a:pPr marL="342900" indent="-342900">
              <a:buFont typeface="+mj-lt"/>
              <a:buAutoNum type="arabicPeriod"/>
            </a:pPr>
            <a:endParaRPr lang="en-US" sz="2800" b="1" dirty="0"/>
          </a:p>
        </p:txBody>
      </p:sp>
    </p:spTree>
    <p:extLst>
      <p:ext uri="{BB962C8B-B14F-4D97-AF65-F5344CB8AC3E}">
        <p14:creationId xmlns:p14="http://schemas.microsoft.com/office/powerpoint/2010/main" val="570443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788BF1-8929-A543-AE20-D6BB6422DF8A}" type="slidenum">
              <a:rPr lang="en-US" smtClean="0"/>
              <a:pPr/>
              <a:t>6</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04" t="3176" r="6250" b="8542"/>
          <a:stretch/>
        </p:blipFill>
        <p:spPr bwMode="auto">
          <a:xfrm>
            <a:off x="228472" y="533400"/>
            <a:ext cx="8610728" cy="629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0" y="283258"/>
            <a:ext cx="2064989" cy="253916"/>
          </a:xfrm>
          <a:prstGeom prst="rect">
            <a:avLst/>
          </a:prstGeom>
          <a:noFill/>
        </p:spPr>
        <p:txBody>
          <a:bodyPr wrap="none" rtlCol="0">
            <a:spAutoFit/>
          </a:bodyPr>
          <a:lstStyle/>
          <a:p>
            <a:r>
              <a:rPr lang="en-US" sz="1050" dirty="0" smtClean="0"/>
              <a:t>Taken from</a:t>
            </a:r>
            <a:r>
              <a:rPr lang="en-US" sz="1050" b="1" dirty="0" smtClean="0"/>
              <a:t> Writing Standards</a:t>
            </a:r>
            <a:endParaRPr lang="en-US" sz="1050" b="1" dirty="0"/>
          </a:p>
        </p:txBody>
      </p:sp>
    </p:spTree>
    <p:extLst>
      <p:ext uri="{BB962C8B-B14F-4D97-AF65-F5344CB8AC3E}">
        <p14:creationId xmlns:p14="http://schemas.microsoft.com/office/powerpoint/2010/main" val="749430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752" y="304800"/>
            <a:ext cx="7558482" cy="1143000"/>
          </a:xfrm>
        </p:spPr>
        <p:txBody>
          <a:bodyPr/>
          <a:lstStyle/>
          <a:p>
            <a:r>
              <a:rPr lang="en-US" b="1" dirty="0" smtClean="0"/>
              <a:t>Step 1:  Teacher reads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60</a:t>
            </a:fld>
            <a:endParaRPr lang="en-US"/>
          </a:p>
        </p:txBody>
      </p:sp>
      <p:sp>
        <p:nvSpPr>
          <p:cNvPr id="4" name="TextBox 3"/>
          <p:cNvSpPr txBox="1"/>
          <p:nvPr/>
        </p:nvSpPr>
        <p:spPr>
          <a:xfrm>
            <a:off x="762000" y="4993314"/>
            <a:ext cx="5766322" cy="1200329"/>
          </a:xfrm>
          <a:prstGeom prst="rect">
            <a:avLst/>
          </a:prstGeom>
          <a:noFill/>
        </p:spPr>
        <p:txBody>
          <a:bodyPr wrap="none" rtlCol="0">
            <a:spAutoFit/>
          </a:bodyPr>
          <a:lstStyle/>
          <a:p>
            <a:pPr marL="285750" indent="-285750">
              <a:buFont typeface="Arial" pitchFamily="34" charset="0"/>
              <a:buChar char="•"/>
            </a:pPr>
            <a:r>
              <a:rPr lang="en-US" sz="2400" b="1" dirty="0" smtClean="0"/>
              <a:t>Read title and five sentences aloud</a:t>
            </a:r>
          </a:p>
          <a:p>
            <a:pPr marL="285750" indent="-285750">
              <a:buFont typeface="Arial" pitchFamily="34" charset="0"/>
              <a:buChar char="•"/>
            </a:pPr>
            <a:r>
              <a:rPr lang="en-US" sz="2400" b="1" dirty="0" smtClean="0"/>
              <a:t>Use rhythm and intonation</a:t>
            </a:r>
          </a:p>
          <a:p>
            <a:pPr marL="285750" indent="-285750">
              <a:buFont typeface="Arial" pitchFamily="34" charset="0"/>
              <a:buChar char="•"/>
            </a:pPr>
            <a:r>
              <a:rPr lang="en-US" sz="2400" b="1" dirty="0" smtClean="0"/>
              <a:t>Deal with any vocabulary issues</a:t>
            </a:r>
            <a:endParaRPr lang="en-US" sz="2400" b="1" dirty="0"/>
          </a:p>
        </p:txBody>
      </p:sp>
      <p:sp>
        <p:nvSpPr>
          <p:cNvPr id="5" name="TextBox 4"/>
          <p:cNvSpPr txBox="1"/>
          <p:nvPr/>
        </p:nvSpPr>
        <p:spPr>
          <a:xfrm>
            <a:off x="6858000" y="5790465"/>
            <a:ext cx="1446230" cy="369332"/>
          </a:xfrm>
          <a:prstGeom prst="rect">
            <a:avLst/>
          </a:prstGeom>
          <a:noFill/>
        </p:spPr>
        <p:txBody>
          <a:bodyPr wrap="none" rtlCol="0">
            <a:spAutoFit/>
          </a:bodyPr>
          <a:lstStyle/>
          <a:p>
            <a:r>
              <a:rPr lang="en-US" dirty="0" smtClean="0"/>
              <a:t>2-3 minutes</a:t>
            </a:r>
            <a:endParaRPr lang="en-US" dirty="0"/>
          </a:p>
        </p:txBody>
      </p:sp>
      <p:sp>
        <p:nvSpPr>
          <p:cNvPr id="7" name="TextBox 6"/>
          <p:cNvSpPr txBox="1"/>
          <p:nvPr/>
        </p:nvSpPr>
        <p:spPr>
          <a:xfrm>
            <a:off x="509752" y="2199566"/>
            <a:ext cx="8637301" cy="2246769"/>
          </a:xfrm>
          <a:prstGeom prst="rect">
            <a:avLst/>
          </a:prstGeom>
          <a:noFill/>
        </p:spPr>
        <p:txBody>
          <a:bodyPr wrap="none" rtlCol="0">
            <a:spAutoFit/>
          </a:bodyPr>
          <a:lstStyle/>
          <a:p>
            <a:r>
              <a:rPr lang="en-US" sz="2000" b="1" dirty="0"/>
              <a:t> </a:t>
            </a:r>
          </a:p>
          <a:p>
            <a:pPr marL="342900" lvl="0" indent="-342900">
              <a:buFont typeface="+mj-lt"/>
              <a:buAutoNum type="arabicPeriod"/>
            </a:pPr>
            <a:r>
              <a:rPr lang="en-US" sz="2000" b="1" i="1" dirty="0"/>
              <a:t>During the basketball game,</a:t>
            </a:r>
            <a:r>
              <a:rPr lang="en-US" sz="2000" b="1" dirty="0"/>
              <a:t> our center sprained her ankle.</a:t>
            </a:r>
          </a:p>
          <a:p>
            <a:pPr marL="342900" lvl="0" indent="-342900">
              <a:buFont typeface="+mj-lt"/>
              <a:buAutoNum type="arabicPeriod"/>
            </a:pPr>
            <a:r>
              <a:rPr lang="en-US" sz="2000" b="1" i="1" dirty="0"/>
              <a:t>After lunch,</a:t>
            </a:r>
            <a:r>
              <a:rPr lang="en-US" sz="2000" b="1" dirty="0"/>
              <a:t> my dad likes to take a long nap.</a:t>
            </a:r>
          </a:p>
          <a:p>
            <a:pPr marL="342900" lvl="0" indent="-342900">
              <a:buFont typeface="+mj-lt"/>
              <a:buAutoNum type="arabicPeriod"/>
            </a:pPr>
            <a:r>
              <a:rPr lang="en-US" sz="2000" b="1" dirty="0"/>
              <a:t>My brother returned his books </a:t>
            </a:r>
            <a:r>
              <a:rPr lang="en-US" sz="2000" b="1" i="1" dirty="0"/>
              <a:t>to the library</a:t>
            </a:r>
            <a:r>
              <a:rPr lang="en-US" sz="2000" b="1" dirty="0"/>
              <a:t>.</a:t>
            </a:r>
          </a:p>
          <a:p>
            <a:pPr marL="342900" lvl="0" indent="-342900">
              <a:buFont typeface="+mj-lt"/>
              <a:buAutoNum type="arabicPeriod"/>
            </a:pPr>
            <a:r>
              <a:rPr lang="en-US" sz="2000" b="1" dirty="0"/>
              <a:t>The school cancelled our picnic </a:t>
            </a:r>
            <a:r>
              <a:rPr lang="en-US" sz="2000" b="1" i="1" dirty="0"/>
              <a:t>because of the tornado warning</a:t>
            </a:r>
            <a:r>
              <a:rPr lang="en-US" sz="2000" b="1" dirty="0"/>
              <a:t>.</a:t>
            </a:r>
          </a:p>
          <a:p>
            <a:pPr marL="342900" lvl="0" indent="-342900">
              <a:buFont typeface="+mj-lt"/>
              <a:buAutoNum type="arabicPeriod"/>
            </a:pPr>
            <a:r>
              <a:rPr lang="en-US" sz="2000" b="1" dirty="0"/>
              <a:t>The restaurant served clam chowder</a:t>
            </a:r>
            <a:r>
              <a:rPr lang="en-US" sz="2000" b="1" i="1" dirty="0"/>
              <a:t> instead of tomato bisque</a:t>
            </a:r>
            <a:r>
              <a:rPr lang="en-US" sz="2000" b="1" dirty="0"/>
              <a:t>.</a:t>
            </a:r>
          </a:p>
          <a:p>
            <a:endParaRPr lang="en-US" sz="2000" b="1" dirty="0"/>
          </a:p>
        </p:txBody>
      </p:sp>
    </p:spTree>
    <p:extLst>
      <p:ext uri="{BB962C8B-B14F-4D97-AF65-F5344CB8AC3E}">
        <p14:creationId xmlns:p14="http://schemas.microsoft.com/office/powerpoint/2010/main" val="1072751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Step 2: Students Observe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61</a:t>
            </a:fld>
            <a:endParaRPr lang="en-US"/>
          </a:p>
        </p:txBody>
      </p:sp>
      <p:sp>
        <p:nvSpPr>
          <p:cNvPr id="4" name="TextBox 3"/>
          <p:cNvSpPr txBox="1"/>
          <p:nvPr/>
        </p:nvSpPr>
        <p:spPr>
          <a:xfrm>
            <a:off x="762000" y="4492805"/>
            <a:ext cx="4801314" cy="1938992"/>
          </a:xfrm>
          <a:prstGeom prst="rect">
            <a:avLst/>
          </a:prstGeom>
          <a:noFill/>
        </p:spPr>
        <p:txBody>
          <a:bodyPr wrap="none" rtlCol="0">
            <a:spAutoFit/>
          </a:bodyPr>
          <a:lstStyle/>
          <a:p>
            <a:pPr marL="285750" indent="-285750">
              <a:buFont typeface="Arial" pitchFamily="34" charset="0"/>
              <a:buChar char="•"/>
            </a:pPr>
            <a:r>
              <a:rPr lang="en-US" sz="2400" b="1" dirty="0" smtClean="0"/>
              <a:t>Students in teams of three</a:t>
            </a:r>
          </a:p>
          <a:p>
            <a:pPr marL="285750" indent="-285750">
              <a:buFont typeface="Arial" pitchFamily="34" charset="0"/>
              <a:buChar char="•"/>
            </a:pPr>
            <a:r>
              <a:rPr lang="en-US" sz="2400" b="1" dirty="0" smtClean="0"/>
              <a:t>List observations</a:t>
            </a:r>
          </a:p>
          <a:p>
            <a:pPr marL="742950" lvl="1" indent="-285750">
              <a:buFont typeface="Arial" pitchFamily="34" charset="0"/>
              <a:buChar char="•"/>
            </a:pPr>
            <a:r>
              <a:rPr lang="en-US" sz="2400" b="1" dirty="0" smtClean="0"/>
              <a:t>commonalities</a:t>
            </a:r>
          </a:p>
          <a:p>
            <a:pPr marL="742950" lvl="1" indent="-285750">
              <a:buFont typeface="Arial" pitchFamily="34" charset="0"/>
              <a:buChar char="•"/>
            </a:pPr>
            <a:r>
              <a:rPr lang="en-US" sz="2400" b="1" dirty="0" smtClean="0"/>
              <a:t>punctuation patterns</a:t>
            </a:r>
          </a:p>
          <a:p>
            <a:pPr marL="742950" lvl="1" indent="-285750">
              <a:buFont typeface="Arial" pitchFamily="34" charset="0"/>
              <a:buChar char="•"/>
            </a:pPr>
            <a:r>
              <a:rPr lang="en-US" sz="2400" b="1" dirty="0" smtClean="0"/>
              <a:t>italicized part of sentence</a:t>
            </a:r>
            <a:r>
              <a:rPr lang="en-US" dirty="0"/>
              <a:t>	</a:t>
            </a:r>
          </a:p>
        </p:txBody>
      </p:sp>
      <p:sp>
        <p:nvSpPr>
          <p:cNvPr id="5" name="TextBox 4"/>
          <p:cNvSpPr txBox="1"/>
          <p:nvPr/>
        </p:nvSpPr>
        <p:spPr>
          <a:xfrm>
            <a:off x="7162800" y="6005192"/>
            <a:ext cx="1241045" cy="369332"/>
          </a:xfrm>
          <a:prstGeom prst="rect">
            <a:avLst/>
          </a:prstGeom>
          <a:noFill/>
        </p:spPr>
        <p:txBody>
          <a:bodyPr wrap="none" rtlCol="0">
            <a:spAutoFit/>
          </a:bodyPr>
          <a:lstStyle/>
          <a:p>
            <a:r>
              <a:rPr lang="en-US" dirty="0" smtClean="0"/>
              <a:t>5 minutes</a:t>
            </a:r>
            <a:endParaRPr lang="en-US" dirty="0"/>
          </a:p>
        </p:txBody>
      </p:sp>
      <p:sp>
        <p:nvSpPr>
          <p:cNvPr id="6" name="TextBox 5"/>
          <p:cNvSpPr txBox="1"/>
          <p:nvPr/>
        </p:nvSpPr>
        <p:spPr>
          <a:xfrm>
            <a:off x="498816" y="1676400"/>
            <a:ext cx="8637301" cy="2246769"/>
          </a:xfrm>
          <a:prstGeom prst="rect">
            <a:avLst/>
          </a:prstGeom>
          <a:noFill/>
        </p:spPr>
        <p:txBody>
          <a:bodyPr wrap="none" rtlCol="0">
            <a:spAutoFit/>
          </a:bodyPr>
          <a:lstStyle/>
          <a:p>
            <a:r>
              <a:rPr lang="en-US" sz="2000" b="1" dirty="0"/>
              <a:t> </a:t>
            </a:r>
          </a:p>
          <a:p>
            <a:pPr marL="342900" lvl="0" indent="-342900">
              <a:buFont typeface="+mj-lt"/>
              <a:buAutoNum type="arabicPeriod"/>
            </a:pPr>
            <a:r>
              <a:rPr lang="en-US" sz="2000" b="1" i="1" dirty="0"/>
              <a:t>During the basketball game,</a:t>
            </a:r>
            <a:r>
              <a:rPr lang="en-US" sz="2000" b="1" dirty="0"/>
              <a:t> our center sprained her ankle.</a:t>
            </a:r>
          </a:p>
          <a:p>
            <a:pPr marL="342900" lvl="0" indent="-342900">
              <a:buFont typeface="+mj-lt"/>
              <a:buAutoNum type="arabicPeriod"/>
            </a:pPr>
            <a:r>
              <a:rPr lang="en-US" sz="2000" b="1" i="1" dirty="0"/>
              <a:t>After lunch,</a:t>
            </a:r>
            <a:r>
              <a:rPr lang="en-US" sz="2000" b="1" dirty="0"/>
              <a:t> my dad likes to take a long nap.</a:t>
            </a:r>
          </a:p>
          <a:p>
            <a:pPr marL="342900" lvl="0" indent="-342900">
              <a:buFont typeface="+mj-lt"/>
              <a:buAutoNum type="arabicPeriod"/>
            </a:pPr>
            <a:r>
              <a:rPr lang="en-US" sz="2000" b="1" dirty="0"/>
              <a:t>My brother returned his books </a:t>
            </a:r>
            <a:r>
              <a:rPr lang="en-US" sz="2000" b="1" i="1" dirty="0"/>
              <a:t>to the library</a:t>
            </a:r>
            <a:r>
              <a:rPr lang="en-US" sz="2000" b="1" dirty="0"/>
              <a:t>.</a:t>
            </a:r>
          </a:p>
          <a:p>
            <a:pPr marL="342900" lvl="0" indent="-342900">
              <a:buFont typeface="+mj-lt"/>
              <a:buAutoNum type="arabicPeriod"/>
            </a:pPr>
            <a:r>
              <a:rPr lang="en-US" sz="2000" b="1" dirty="0"/>
              <a:t>The school cancelled our picnic </a:t>
            </a:r>
            <a:r>
              <a:rPr lang="en-US" sz="2000" b="1" i="1" dirty="0"/>
              <a:t>because of the tornado warning</a:t>
            </a:r>
            <a:r>
              <a:rPr lang="en-US" sz="2000" b="1" dirty="0"/>
              <a:t>.</a:t>
            </a:r>
          </a:p>
          <a:p>
            <a:pPr marL="342900" lvl="0" indent="-342900">
              <a:buFont typeface="+mj-lt"/>
              <a:buAutoNum type="arabicPeriod"/>
            </a:pPr>
            <a:r>
              <a:rPr lang="en-US" sz="2000" b="1" dirty="0"/>
              <a:t>The restaurant served clam chowder</a:t>
            </a:r>
            <a:r>
              <a:rPr lang="en-US" sz="2000" b="1" i="1" dirty="0"/>
              <a:t> instead of tomato bisque</a:t>
            </a:r>
            <a:r>
              <a:rPr lang="en-US" sz="2000" b="1" dirty="0"/>
              <a:t>.</a:t>
            </a:r>
          </a:p>
          <a:p>
            <a:endParaRPr lang="en-US" sz="2000" b="1" dirty="0"/>
          </a:p>
        </p:txBody>
      </p:sp>
    </p:spTree>
    <p:extLst>
      <p:ext uri="{BB962C8B-B14F-4D97-AF65-F5344CB8AC3E}">
        <p14:creationId xmlns:p14="http://schemas.microsoft.com/office/powerpoint/2010/main" val="9259329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18" y="304800"/>
            <a:ext cx="7542716" cy="1143000"/>
          </a:xfrm>
        </p:spPr>
        <p:txBody>
          <a:bodyPr>
            <a:normAutofit fontScale="90000"/>
          </a:bodyPr>
          <a:lstStyle/>
          <a:p>
            <a:r>
              <a:rPr lang="en-US" b="1" dirty="0" smtClean="0"/>
              <a:t>Step 3:  Whole-Class Discussion</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62</a:t>
            </a:fld>
            <a:endParaRPr lang="en-US"/>
          </a:p>
        </p:txBody>
      </p:sp>
      <p:sp>
        <p:nvSpPr>
          <p:cNvPr id="4" name="TextBox 3"/>
          <p:cNvSpPr txBox="1"/>
          <p:nvPr/>
        </p:nvSpPr>
        <p:spPr>
          <a:xfrm>
            <a:off x="509752" y="4800600"/>
            <a:ext cx="6841938" cy="1200329"/>
          </a:xfrm>
          <a:prstGeom prst="rect">
            <a:avLst/>
          </a:prstGeom>
          <a:noFill/>
        </p:spPr>
        <p:txBody>
          <a:bodyPr wrap="none" rtlCol="0">
            <a:spAutoFit/>
          </a:bodyPr>
          <a:lstStyle/>
          <a:p>
            <a:pPr marL="285750" indent="-285750">
              <a:buFont typeface="Arial" pitchFamily="34" charset="0"/>
              <a:buChar char="•"/>
            </a:pPr>
            <a:r>
              <a:rPr lang="en-US" sz="2400" b="1" dirty="0" smtClean="0"/>
              <a:t>Teams provide one observation</a:t>
            </a:r>
          </a:p>
          <a:p>
            <a:pPr marL="285750" indent="-285750">
              <a:buFont typeface="Arial" pitchFamily="34" charset="0"/>
              <a:buChar char="•"/>
            </a:pPr>
            <a:r>
              <a:rPr lang="en-US" sz="2400" b="1" dirty="0" smtClean="0"/>
              <a:t>List these observations</a:t>
            </a:r>
          </a:p>
          <a:p>
            <a:pPr marL="285750" indent="-285750">
              <a:buFont typeface="Arial" pitchFamily="34" charset="0"/>
              <a:buChar char="•"/>
            </a:pPr>
            <a:r>
              <a:rPr lang="en-US" sz="2400" b="1" dirty="0" smtClean="0"/>
              <a:t>Provide instruction on any missed elements</a:t>
            </a:r>
            <a:endParaRPr lang="en-US" sz="2400" b="1" dirty="0"/>
          </a:p>
        </p:txBody>
      </p:sp>
      <p:sp>
        <p:nvSpPr>
          <p:cNvPr id="5" name="TextBox 4"/>
          <p:cNvSpPr txBox="1"/>
          <p:nvPr/>
        </p:nvSpPr>
        <p:spPr>
          <a:xfrm>
            <a:off x="7010400" y="5900089"/>
            <a:ext cx="1446230" cy="369332"/>
          </a:xfrm>
          <a:prstGeom prst="rect">
            <a:avLst/>
          </a:prstGeom>
          <a:noFill/>
        </p:spPr>
        <p:txBody>
          <a:bodyPr wrap="none" rtlCol="0">
            <a:spAutoFit/>
          </a:bodyPr>
          <a:lstStyle/>
          <a:p>
            <a:r>
              <a:rPr lang="en-US" dirty="0" smtClean="0"/>
              <a:t>5-7 minutes</a:t>
            </a:r>
            <a:endParaRPr lang="en-US" dirty="0"/>
          </a:p>
        </p:txBody>
      </p:sp>
      <p:sp>
        <p:nvSpPr>
          <p:cNvPr id="6" name="TextBox 5"/>
          <p:cNvSpPr txBox="1"/>
          <p:nvPr/>
        </p:nvSpPr>
        <p:spPr>
          <a:xfrm>
            <a:off x="525518" y="1905000"/>
            <a:ext cx="8637301" cy="2246769"/>
          </a:xfrm>
          <a:prstGeom prst="rect">
            <a:avLst/>
          </a:prstGeom>
          <a:noFill/>
        </p:spPr>
        <p:txBody>
          <a:bodyPr wrap="none" rtlCol="0">
            <a:spAutoFit/>
          </a:bodyPr>
          <a:lstStyle/>
          <a:p>
            <a:r>
              <a:rPr lang="en-US" sz="2000" b="1" dirty="0"/>
              <a:t> </a:t>
            </a:r>
          </a:p>
          <a:p>
            <a:pPr marL="342900" lvl="0" indent="-342900">
              <a:buFont typeface="+mj-lt"/>
              <a:buAutoNum type="arabicPeriod"/>
            </a:pPr>
            <a:r>
              <a:rPr lang="en-US" sz="2000" b="1" i="1" dirty="0"/>
              <a:t>During the basketball game,</a:t>
            </a:r>
            <a:r>
              <a:rPr lang="en-US" sz="2000" b="1" dirty="0"/>
              <a:t> our center sprained her ankle.</a:t>
            </a:r>
          </a:p>
          <a:p>
            <a:pPr marL="342900" lvl="0" indent="-342900">
              <a:buFont typeface="+mj-lt"/>
              <a:buAutoNum type="arabicPeriod"/>
            </a:pPr>
            <a:r>
              <a:rPr lang="en-US" sz="2000" b="1" i="1" dirty="0"/>
              <a:t>After lunch,</a:t>
            </a:r>
            <a:r>
              <a:rPr lang="en-US" sz="2000" b="1" dirty="0"/>
              <a:t> my dad likes to take a long nap.</a:t>
            </a:r>
          </a:p>
          <a:p>
            <a:pPr marL="342900" lvl="0" indent="-342900">
              <a:buFont typeface="+mj-lt"/>
              <a:buAutoNum type="arabicPeriod"/>
            </a:pPr>
            <a:r>
              <a:rPr lang="en-US" sz="2000" b="1" dirty="0"/>
              <a:t>My brother returned his books </a:t>
            </a:r>
            <a:r>
              <a:rPr lang="en-US" sz="2000" b="1" i="1" dirty="0"/>
              <a:t>to the library</a:t>
            </a:r>
            <a:r>
              <a:rPr lang="en-US" sz="2000" b="1" dirty="0"/>
              <a:t>.</a:t>
            </a:r>
          </a:p>
          <a:p>
            <a:pPr marL="342900" lvl="0" indent="-342900">
              <a:buFont typeface="+mj-lt"/>
              <a:buAutoNum type="arabicPeriod"/>
            </a:pPr>
            <a:r>
              <a:rPr lang="en-US" sz="2000" b="1" dirty="0"/>
              <a:t>The school cancelled our picnic </a:t>
            </a:r>
            <a:r>
              <a:rPr lang="en-US" sz="2000" b="1" i="1" dirty="0"/>
              <a:t>because of the tornado warning</a:t>
            </a:r>
            <a:r>
              <a:rPr lang="en-US" sz="2000" b="1" dirty="0"/>
              <a:t>.</a:t>
            </a:r>
          </a:p>
          <a:p>
            <a:pPr marL="342900" lvl="0" indent="-342900">
              <a:buFont typeface="+mj-lt"/>
              <a:buAutoNum type="arabicPeriod"/>
            </a:pPr>
            <a:r>
              <a:rPr lang="en-US" sz="2000" b="1" dirty="0"/>
              <a:t>The restaurant served clam chowder</a:t>
            </a:r>
            <a:r>
              <a:rPr lang="en-US" sz="2000" b="1" i="1" dirty="0"/>
              <a:t> instead of tomato bisque</a:t>
            </a:r>
            <a:r>
              <a:rPr lang="en-US" sz="2000" b="1" dirty="0"/>
              <a:t>.</a:t>
            </a:r>
          </a:p>
          <a:p>
            <a:endParaRPr lang="en-US" sz="2000" b="1" dirty="0"/>
          </a:p>
        </p:txBody>
      </p:sp>
    </p:spTree>
    <p:extLst>
      <p:ext uri="{BB962C8B-B14F-4D97-AF65-F5344CB8AC3E}">
        <p14:creationId xmlns:p14="http://schemas.microsoft.com/office/powerpoint/2010/main" val="37344213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24" y="304800"/>
            <a:ext cx="7561110" cy="1143000"/>
          </a:xfrm>
        </p:spPr>
        <p:txBody>
          <a:bodyPr/>
          <a:lstStyle/>
          <a:p>
            <a:r>
              <a:rPr lang="en-US" b="1" dirty="0" smtClean="0"/>
              <a:t>Step 4: Group Writing</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63</a:t>
            </a:fld>
            <a:endParaRPr lang="en-US"/>
          </a:p>
        </p:txBody>
      </p:sp>
      <p:sp>
        <p:nvSpPr>
          <p:cNvPr id="5" name="TextBox 4"/>
          <p:cNvSpPr txBox="1"/>
          <p:nvPr/>
        </p:nvSpPr>
        <p:spPr>
          <a:xfrm>
            <a:off x="507124" y="1981200"/>
            <a:ext cx="7924800" cy="3416320"/>
          </a:xfrm>
          <a:prstGeom prst="rect">
            <a:avLst/>
          </a:prstGeom>
          <a:noFill/>
        </p:spPr>
        <p:txBody>
          <a:bodyPr wrap="square" rtlCol="0">
            <a:spAutoFit/>
          </a:bodyPr>
          <a:lstStyle/>
          <a:p>
            <a:pPr marL="285750" indent="-285750">
              <a:buFont typeface="Arial" pitchFamily="34" charset="0"/>
              <a:buChar char="•"/>
            </a:pPr>
            <a:r>
              <a:rPr lang="en-US" sz="2400" b="1" dirty="0" smtClean="0"/>
              <a:t>Teams of three</a:t>
            </a:r>
          </a:p>
          <a:p>
            <a:pPr marL="285750" indent="-285750">
              <a:buFont typeface="Arial" pitchFamily="34" charset="0"/>
              <a:buChar char="•"/>
            </a:pPr>
            <a:r>
              <a:rPr lang="en-US" sz="2400" b="1" dirty="0" smtClean="0"/>
              <a:t>ALL members of the team work on EACH sentence</a:t>
            </a:r>
          </a:p>
          <a:p>
            <a:pPr marL="285750" indent="-285750">
              <a:buFont typeface="Arial" pitchFamily="34" charset="0"/>
              <a:buChar char="•"/>
            </a:pPr>
            <a:r>
              <a:rPr lang="en-US" sz="2400" b="1" dirty="0" smtClean="0"/>
              <a:t>ALL write the same five sentences</a:t>
            </a:r>
          </a:p>
          <a:p>
            <a:pPr marL="285750" indent="-285750">
              <a:buFont typeface="Arial" pitchFamily="34" charset="0"/>
              <a:buChar char="•"/>
            </a:pPr>
            <a:r>
              <a:rPr lang="en-US" sz="2400" b="1" dirty="0" smtClean="0"/>
              <a:t>Members need to check each other’s work</a:t>
            </a:r>
          </a:p>
          <a:p>
            <a:pPr marL="285750" indent="-285750">
              <a:buFont typeface="Arial" pitchFamily="34" charset="0"/>
              <a:buChar char="•"/>
            </a:pPr>
            <a:r>
              <a:rPr lang="en-US" sz="2400" b="1" dirty="0" smtClean="0"/>
              <a:t>Only SPECIFIC NOUNS and VIVID VERBS allowed</a:t>
            </a:r>
          </a:p>
          <a:p>
            <a:pPr marL="285750" indent="-285750">
              <a:buFont typeface="Arial" pitchFamily="34" charset="0"/>
              <a:buChar char="•"/>
            </a:pPr>
            <a:r>
              <a:rPr lang="en-US" sz="2400" b="1" dirty="0" smtClean="0"/>
              <a:t>Only “famous” proper nouns are acceptable</a:t>
            </a:r>
          </a:p>
          <a:p>
            <a:pPr marL="285750" indent="-285750">
              <a:buFont typeface="Arial" pitchFamily="34" charset="0"/>
              <a:buChar char="•"/>
            </a:pPr>
            <a:r>
              <a:rPr lang="en-US" sz="2400" b="1" dirty="0" smtClean="0"/>
              <a:t>Teacher checks each sentence before team is allowed to disband and move on to individual sentences (assignment)</a:t>
            </a:r>
          </a:p>
        </p:txBody>
      </p:sp>
      <p:sp>
        <p:nvSpPr>
          <p:cNvPr id="6" name="TextBox 5"/>
          <p:cNvSpPr txBox="1"/>
          <p:nvPr/>
        </p:nvSpPr>
        <p:spPr>
          <a:xfrm>
            <a:off x="5700714" y="6037458"/>
            <a:ext cx="2757486" cy="369332"/>
          </a:xfrm>
          <a:prstGeom prst="rect">
            <a:avLst/>
          </a:prstGeom>
          <a:noFill/>
        </p:spPr>
        <p:txBody>
          <a:bodyPr wrap="none" rtlCol="0">
            <a:spAutoFit/>
          </a:bodyPr>
          <a:lstStyle/>
          <a:p>
            <a:r>
              <a:rPr lang="en-US" dirty="0" smtClean="0"/>
              <a:t>Rest of the class period</a:t>
            </a:r>
            <a:endParaRPr lang="en-US" dirty="0"/>
          </a:p>
        </p:txBody>
      </p:sp>
    </p:spTree>
    <p:extLst>
      <p:ext uri="{BB962C8B-B14F-4D97-AF65-F5344CB8AC3E}">
        <p14:creationId xmlns:p14="http://schemas.microsoft.com/office/powerpoint/2010/main" val="309846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Step 5: Individual Writing </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64</a:t>
            </a:fld>
            <a:endParaRPr lang="en-US"/>
          </a:p>
        </p:txBody>
      </p:sp>
      <p:sp>
        <p:nvSpPr>
          <p:cNvPr id="4" name="TextBox 3"/>
          <p:cNvSpPr txBox="1"/>
          <p:nvPr/>
        </p:nvSpPr>
        <p:spPr>
          <a:xfrm>
            <a:off x="609600" y="2743200"/>
            <a:ext cx="7620001" cy="2246769"/>
          </a:xfrm>
          <a:prstGeom prst="rect">
            <a:avLst/>
          </a:prstGeom>
          <a:noFill/>
        </p:spPr>
        <p:txBody>
          <a:bodyPr wrap="square" rtlCol="0">
            <a:spAutoFit/>
          </a:bodyPr>
          <a:lstStyle/>
          <a:p>
            <a:pPr marL="285750" indent="-285750">
              <a:buFont typeface="Arial" pitchFamily="34" charset="0"/>
              <a:buChar char="•"/>
            </a:pPr>
            <a:r>
              <a:rPr lang="en-US" sz="2800" b="1" dirty="0" smtClean="0"/>
              <a:t>Students work independently writing five sentences that follow the pattern.  </a:t>
            </a:r>
          </a:p>
          <a:p>
            <a:pPr marL="285750" indent="-285750">
              <a:buFont typeface="Arial" pitchFamily="34" charset="0"/>
              <a:buChar char="•"/>
            </a:pPr>
            <a:r>
              <a:rPr lang="en-US" sz="2800" b="1" dirty="0" smtClean="0"/>
              <a:t>Teacher continues circulating, checking sentences.</a:t>
            </a:r>
          </a:p>
          <a:p>
            <a:endParaRPr lang="en-US" sz="2800" b="1" dirty="0"/>
          </a:p>
        </p:txBody>
      </p:sp>
    </p:spTree>
    <p:extLst>
      <p:ext uri="{BB962C8B-B14F-4D97-AF65-F5344CB8AC3E}">
        <p14:creationId xmlns:p14="http://schemas.microsoft.com/office/powerpoint/2010/main" val="32483041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0"/>
            <a:ext cx="7534833" cy="1143000"/>
          </a:xfrm>
        </p:spPr>
        <p:txBody>
          <a:bodyPr/>
          <a:lstStyle/>
          <a:p>
            <a:r>
              <a:rPr lang="en-US" b="1" dirty="0" smtClean="0"/>
              <a:t>Step 6: File in Binder</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65</a:t>
            </a:fld>
            <a:endParaRPr lang="en-US"/>
          </a:p>
        </p:txBody>
      </p:sp>
      <p:sp>
        <p:nvSpPr>
          <p:cNvPr id="4" name="TextBox 3"/>
          <p:cNvSpPr txBox="1"/>
          <p:nvPr/>
        </p:nvSpPr>
        <p:spPr>
          <a:xfrm>
            <a:off x="533401" y="2667000"/>
            <a:ext cx="8001000" cy="2677656"/>
          </a:xfrm>
          <a:prstGeom prst="rect">
            <a:avLst/>
          </a:prstGeom>
          <a:noFill/>
        </p:spPr>
        <p:txBody>
          <a:bodyPr wrap="square" rtlCol="0">
            <a:spAutoFit/>
          </a:bodyPr>
          <a:lstStyle/>
          <a:p>
            <a:pPr marL="285750" indent="-285750">
              <a:buFont typeface="Arial" pitchFamily="34" charset="0"/>
              <a:buChar char="•"/>
            </a:pPr>
            <a:r>
              <a:rPr lang="en-US" sz="2800" b="1" dirty="0" smtClean="0"/>
              <a:t>Graded papers are returned to the students.</a:t>
            </a:r>
          </a:p>
          <a:p>
            <a:pPr marL="285750" indent="-285750">
              <a:buFont typeface="Arial" pitchFamily="34" charset="0"/>
              <a:buChar char="•"/>
            </a:pPr>
            <a:r>
              <a:rPr lang="en-US" sz="2800" b="1" dirty="0" smtClean="0"/>
              <a:t>Returned papers are filed in order in their binders.</a:t>
            </a:r>
          </a:p>
          <a:p>
            <a:pPr marL="285750" indent="-285750">
              <a:buFont typeface="Arial" pitchFamily="34" charset="0"/>
              <a:buChar char="•"/>
            </a:pPr>
            <a:r>
              <a:rPr lang="en-US" sz="2800" b="1" dirty="0" smtClean="0"/>
              <a:t>These completed, returned papers become their “textbooks”.</a:t>
            </a:r>
            <a:endParaRPr lang="en-US" sz="2800" b="1" dirty="0"/>
          </a:p>
        </p:txBody>
      </p:sp>
    </p:spTree>
    <p:extLst>
      <p:ext uri="{BB962C8B-B14F-4D97-AF65-F5344CB8AC3E}">
        <p14:creationId xmlns:p14="http://schemas.microsoft.com/office/powerpoint/2010/main" val="11419576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Practice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66</a:t>
            </a:fld>
            <a:endParaRPr lang="en-US"/>
          </a:p>
        </p:txBody>
      </p:sp>
      <p:sp>
        <p:nvSpPr>
          <p:cNvPr id="5" name="TextBox 4"/>
          <p:cNvSpPr txBox="1"/>
          <p:nvPr/>
        </p:nvSpPr>
        <p:spPr>
          <a:xfrm>
            <a:off x="533400" y="2186430"/>
            <a:ext cx="8077200" cy="4524315"/>
          </a:xfrm>
          <a:prstGeom prst="rect">
            <a:avLst/>
          </a:prstGeom>
          <a:noFill/>
        </p:spPr>
        <p:txBody>
          <a:bodyPr wrap="square" rtlCol="0">
            <a:spAutoFit/>
          </a:bodyPr>
          <a:lstStyle/>
          <a:p>
            <a:pPr marL="342900" lvl="0" indent="-342900">
              <a:buFont typeface="+mj-lt"/>
              <a:buAutoNum type="arabicPeriod"/>
            </a:pPr>
            <a:r>
              <a:rPr lang="en-US" sz="2400" dirty="0"/>
              <a:t>The Nile, </a:t>
            </a:r>
            <a:r>
              <a:rPr lang="en-US" sz="2400" i="1" dirty="0"/>
              <a:t>the longest </a:t>
            </a:r>
            <a:r>
              <a:rPr lang="en-US" sz="2400" b="1" i="1" dirty="0"/>
              <a:t>river</a:t>
            </a:r>
            <a:r>
              <a:rPr lang="en-US" sz="2400" i="1" dirty="0"/>
              <a:t> in the world</a:t>
            </a:r>
            <a:r>
              <a:rPr lang="en-US" sz="2400" dirty="0"/>
              <a:t>, flows from Lake Victoria to the Mediterranean Sea.</a:t>
            </a:r>
          </a:p>
          <a:p>
            <a:pPr marL="342900" lvl="0" indent="-342900">
              <a:buFont typeface="+mj-lt"/>
              <a:buAutoNum type="arabicPeriod"/>
            </a:pPr>
            <a:r>
              <a:rPr lang="en-US" sz="2400" dirty="0"/>
              <a:t>The Nile enters the Mediterranean Sea by a delta in Egypt, </a:t>
            </a:r>
            <a:r>
              <a:rPr lang="en-US" sz="2400" i="1" dirty="0"/>
              <a:t>a </a:t>
            </a:r>
            <a:r>
              <a:rPr lang="en-US" sz="2400" b="1" i="1" dirty="0"/>
              <a:t>country</a:t>
            </a:r>
            <a:r>
              <a:rPr lang="en-US" sz="2400" i="1" dirty="0"/>
              <a:t> in northeastern Africa</a:t>
            </a:r>
            <a:r>
              <a:rPr lang="en-US" sz="2400" dirty="0"/>
              <a:t>.</a:t>
            </a:r>
          </a:p>
          <a:p>
            <a:pPr marL="342900" lvl="0" indent="-342900">
              <a:buFont typeface="+mj-lt"/>
              <a:buAutoNum type="arabicPeriod"/>
            </a:pPr>
            <a:r>
              <a:rPr lang="en-US" sz="2400" dirty="0"/>
              <a:t>Scholars could decipher hieroglyphics after discovering the Rosetta Stone, </a:t>
            </a:r>
            <a:r>
              <a:rPr lang="en-US" sz="2400" i="1" dirty="0"/>
              <a:t>a black basalt </a:t>
            </a:r>
            <a:r>
              <a:rPr lang="en-US" sz="2400" b="1" i="1" dirty="0"/>
              <a:t>slab</a:t>
            </a:r>
            <a:r>
              <a:rPr lang="en-US" sz="2400" i="1" dirty="0"/>
              <a:t> found in 1799</a:t>
            </a:r>
            <a:r>
              <a:rPr lang="en-US" sz="2400" dirty="0"/>
              <a:t>.</a:t>
            </a:r>
          </a:p>
          <a:p>
            <a:pPr marL="342900" lvl="0" indent="-342900">
              <a:buFont typeface="+mj-lt"/>
              <a:buAutoNum type="arabicPeriod"/>
            </a:pPr>
            <a:r>
              <a:rPr lang="en-US" sz="2400" dirty="0"/>
              <a:t>The Sumerians invented cuneiform, </a:t>
            </a:r>
            <a:r>
              <a:rPr lang="en-US" sz="2400" i="1" dirty="0"/>
              <a:t>a </a:t>
            </a:r>
            <a:r>
              <a:rPr lang="en-US" sz="2400" b="1" i="1" dirty="0"/>
              <a:t>style</a:t>
            </a:r>
            <a:r>
              <a:rPr lang="en-US" sz="2400" i="1" dirty="0"/>
              <a:t> of writing using wedge-shaped strokes</a:t>
            </a:r>
            <a:r>
              <a:rPr lang="en-US" sz="2400" dirty="0"/>
              <a:t>.</a:t>
            </a:r>
          </a:p>
          <a:p>
            <a:pPr marL="342900" lvl="0" indent="-342900">
              <a:buFont typeface="+mj-lt"/>
              <a:buAutoNum type="arabicPeriod"/>
            </a:pPr>
            <a:r>
              <a:rPr lang="en-US" sz="2400" dirty="0"/>
              <a:t>The pyramids of Egypt served as tombs for the pharaohs, </a:t>
            </a:r>
            <a:r>
              <a:rPr lang="en-US" sz="2400" i="1" dirty="0"/>
              <a:t>the </a:t>
            </a:r>
            <a:r>
              <a:rPr lang="en-US" sz="2400" b="1" i="1" dirty="0"/>
              <a:t>rulers</a:t>
            </a:r>
            <a:r>
              <a:rPr lang="en-US" sz="2400" i="1" dirty="0"/>
              <a:t> of ancient Egypt</a:t>
            </a:r>
            <a:r>
              <a:rPr lang="en-US" sz="2400" dirty="0"/>
              <a:t>.</a:t>
            </a:r>
          </a:p>
          <a:p>
            <a:endParaRPr lang="en-US" sz="2400" dirty="0"/>
          </a:p>
        </p:txBody>
      </p:sp>
    </p:spTree>
    <p:extLst>
      <p:ext uri="{BB962C8B-B14F-4D97-AF65-F5344CB8AC3E}">
        <p14:creationId xmlns:p14="http://schemas.microsoft.com/office/powerpoint/2010/main" val="4643557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List of Patterns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67</a:t>
            </a:fld>
            <a:endParaRPr lang="en-US"/>
          </a:p>
        </p:txBody>
      </p:sp>
      <p:sp>
        <p:nvSpPr>
          <p:cNvPr id="4" name="Rectangle 3"/>
          <p:cNvSpPr/>
          <p:nvPr/>
        </p:nvSpPr>
        <p:spPr>
          <a:xfrm>
            <a:off x="3657600" y="6488668"/>
            <a:ext cx="5181600" cy="369332"/>
          </a:xfrm>
          <a:prstGeom prst="rect">
            <a:avLst/>
          </a:prstGeom>
        </p:spPr>
        <p:txBody>
          <a:bodyPr wrap="square">
            <a:spAutoFit/>
          </a:bodyPr>
          <a:lstStyle/>
          <a:p>
            <a:r>
              <a:rPr lang="en-US" dirty="0"/>
              <a:t>http://www.phylsquill.com/downloads.htm</a:t>
            </a:r>
          </a:p>
        </p:txBody>
      </p:sp>
      <p:graphicFrame>
        <p:nvGraphicFramePr>
          <p:cNvPr id="5" name="Table 4"/>
          <p:cNvGraphicFramePr>
            <a:graphicFrameLocks noGrp="1"/>
          </p:cNvGraphicFramePr>
          <p:nvPr>
            <p:extLst>
              <p:ext uri="{D42A27DB-BD31-4B8C-83A1-F6EECF244321}">
                <p14:modId xmlns:p14="http://schemas.microsoft.com/office/powerpoint/2010/main" val="423692763"/>
              </p:ext>
            </p:extLst>
          </p:nvPr>
        </p:nvGraphicFramePr>
        <p:xfrm>
          <a:off x="609600" y="1397000"/>
          <a:ext cx="7924800" cy="5091672"/>
        </p:xfrm>
        <a:graphic>
          <a:graphicData uri="http://schemas.openxmlformats.org/drawingml/2006/table">
            <a:tbl>
              <a:tblPr firstRow="1" bandRow="1">
                <a:tableStyleId>{5C22544A-7EE6-4342-B048-85BDC9FD1C3A}</a:tableStyleId>
              </a:tblPr>
              <a:tblGrid>
                <a:gridCol w="7924800"/>
              </a:tblGrid>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#1: Specific Noun-Vivid Verb </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#2: Noun-Verb-Noun</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#3:Interrogative Sentence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#4:</a:t>
                      </a:r>
                      <a:r>
                        <a:rPr lang="en-US" b="1" baseline="0" dirty="0" smtClean="0">
                          <a:solidFill>
                            <a:schemeClr val="tx1"/>
                          </a:solidFill>
                        </a:rPr>
                        <a:t> Open with an Adverb</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#5: Open with a Prepositional Phrase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#6: Compound Sentence w/ CC</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#7: Appositive Behind</a:t>
                      </a:r>
                      <a:r>
                        <a:rPr lang="en-US" b="1" baseline="0" dirty="0" smtClean="0">
                          <a:solidFill>
                            <a:schemeClr val="tx1"/>
                          </a:solidFill>
                        </a:rPr>
                        <a:t> a Noun</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#8: Open with an</a:t>
                      </a:r>
                      <a:r>
                        <a:rPr lang="en-US" b="1" baseline="0" dirty="0" smtClean="0">
                          <a:solidFill>
                            <a:schemeClr val="tx1"/>
                          </a:solidFill>
                        </a:rPr>
                        <a:t> Adverb Clause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3717834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788BF1-8929-A543-AE20-D6BB6422DF8A}" type="slidenum">
              <a:rPr lang="en-US" smtClean="0"/>
              <a:pPr/>
              <a:t>68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54274042"/>
              </p:ext>
            </p:extLst>
          </p:nvPr>
        </p:nvGraphicFramePr>
        <p:xfrm>
          <a:off x="533400" y="928128"/>
          <a:ext cx="8077200" cy="5091672"/>
        </p:xfrm>
        <a:graphic>
          <a:graphicData uri="http://schemas.openxmlformats.org/drawingml/2006/table">
            <a:tbl>
              <a:tblPr firstRow="1" bandRow="1">
                <a:tableStyleId>{5C22544A-7EE6-4342-B048-85BDC9FD1C3A}</a:tableStyleId>
              </a:tblPr>
              <a:tblGrid>
                <a:gridCol w="8077200"/>
              </a:tblGrid>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#9: Close with an Adverb Clause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#10: Parallel</a:t>
                      </a:r>
                      <a:r>
                        <a:rPr lang="en-US" b="1" baseline="0" dirty="0" smtClean="0">
                          <a:solidFill>
                            <a:schemeClr val="tx1"/>
                          </a:solidFill>
                        </a:rPr>
                        <a:t> Items in a Series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#11: Parallel Verbs in a Series</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#12: Open with an Adjective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(3-8)</a:t>
                      </a:r>
                      <a:r>
                        <a:rPr lang="en-US" b="1" baseline="0" dirty="0" smtClean="0">
                          <a:solidFill>
                            <a:schemeClr val="tx1"/>
                          </a:solidFill>
                        </a:rPr>
                        <a:t>    </a:t>
                      </a:r>
                      <a:r>
                        <a:rPr lang="en-US" b="1" dirty="0" smtClean="0">
                          <a:solidFill>
                            <a:schemeClr val="tx1"/>
                          </a:solidFill>
                        </a:rPr>
                        <a:t>#13: Open with a Present Participle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(4-8)</a:t>
                      </a:r>
                      <a:r>
                        <a:rPr lang="en-US" b="1" baseline="0" dirty="0" smtClean="0">
                          <a:solidFill>
                            <a:schemeClr val="tx1"/>
                          </a:solidFill>
                        </a:rPr>
                        <a:t>    </a:t>
                      </a:r>
                      <a:r>
                        <a:rPr lang="en-US" b="1" dirty="0" smtClean="0">
                          <a:solidFill>
                            <a:schemeClr val="tx1"/>
                          </a:solidFill>
                        </a:rPr>
                        <a:t>#14: Open with a Past Participle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(6-8)</a:t>
                      </a:r>
                      <a:r>
                        <a:rPr lang="en-US" b="1" baseline="0" dirty="0" smtClean="0">
                          <a:solidFill>
                            <a:schemeClr val="tx1"/>
                          </a:solidFill>
                        </a:rPr>
                        <a:t>    </a:t>
                      </a:r>
                      <a:r>
                        <a:rPr lang="en-US" b="1" dirty="0" smtClean="0">
                          <a:solidFill>
                            <a:schemeClr val="tx1"/>
                          </a:solidFill>
                        </a:rPr>
                        <a:t>#15: Open with a Present Perfect Part.</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(6-8)</a:t>
                      </a:r>
                      <a:r>
                        <a:rPr lang="en-US" b="1" baseline="0" dirty="0" smtClean="0">
                          <a:solidFill>
                            <a:schemeClr val="tx1"/>
                          </a:solidFill>
                        </a:rPr>
                        <a:t>    </a:t>
                      </a:r>
                      <a:r>
                        <a:rPr lang="en-US" b="1" dirty="0" smtClean="0">
                          <a:solidFill>
                            <a:schemeClr val="tx1"/>
                          </a:solidFill>
                        </a:rPr>
                        <a:t>#16: Open with an Infinitive</a:t>
                      </a:r>
                      <a:r>
                        <a:rPr lang="en-US" b="1" baseline="0" dirty="0" smtClean="0">
                          <a:solidFill>
                            <a:schemeClr val="tx1"/>
                          </a:solidFill>
                        </a:rPr>
                        <a:t> Phrase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2364744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788BF1-8929-A543-AE20-D6BB6422DF8A}" type="slidenum">
              <a:rPr lang="en-US" smtClean="0"/>
              <a:pPr/>
              <a:t>69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540853217"/>
              </p:ext>
            </p:extLst>
          </p:nvPr>
        </p:nvGraphicFramePr>
        <p:xfrm>
          <a:off x="533400" y="914400"/>
          <a:ext cx="7924800" cy="5091672"/>
        </p:xfrm>
        <a:graphic>
          <a:graphicData uri="http://schemas.openxmlformats.org/drawingml/2006/table">
            <a:tbl>
              <a:tblPr firstRow="1" bandRow="1">
                <a:tableStyleId>{5C22544A-7EE6-4342-B048-85BDC9FD1C3A}</a:tableStyleId>
              </a:tblPr>
              <a:tblGrid>
                <a:gridCol w="7924800"/>
              </a:tblGrid>
              <a:tr h="636459">
                <a:tc>
                  <a:txBody>
                    <a:bodyPr/>
                    <a:lstStyle/>
                    <a:p>
                      <a:r>
                        <a:rPr lang="en-US" b="1" dirty="0" smtClean="0">
                          <a:solidFill>
                            <a:schemeClr val="tx1"/>
                          </a:solidFill>
                        </a:rPr>
                        <a:t>(6-8)</a:t>
                      </a:r>
                      <a:r>
                        <a:rPr lang="en-US" b="1" baseline="0" dirty="0" smtClean="0">
                          <a:solidFill>
                            <a:schemeClr val="tx1"/>
                          </a:solidFill>
                        </a:rPr>
                        <a:t>  </a:t>
                      </a:r>
                      <a:r>
                        <a:rPr lang="en-US" b="1" dirty="0" smtClean="0">
                          <a:solidFill>
                            <a:schemeClr val="tx1"/>
                          </a:solidFill>
                        </a:rPr>
                        <a:t>  #17: Restrictive Adjective Clause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(6-8)</a:t>
                      </a:r>
                      <a:r>
                        <a:rPr lang="en-US" b="1" baseline="0" dirty="0" smtClean="0">
                          <a:solidFill>
                            <a:schemeClr val="tx1"/>
                          </a:solidFill>
                        </a:rPr>
                        <a:t>    </a:t>
                      </a:r>
                      <a:r>
                        <a:rPr lang="en-US" b="1" dirty="0" smtClean="0">
                          <a:solidFill>
                            <a:schemeClr val="tx1"/>
                          </a:solidFill>
                        </a:rPr>
                        <a:t>#18: Nonrestrictive Adjective Clause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(6-8)</a:t>
                      </a:r>
                      <a:r>
                        <a:rPr lang="en-US" b="1" baseline="0" dirty="0" smtClean="0">
                          <a:solidFill>
                            <a:schemeClr val="tx1"/>
                          </a:solidFill>
                        </a:rPr>
                        <a:t>    </a:t>
                      </a:r>
                      <a:r>
                        <a:rPr lang="en-US" b="1" dirty="0" smtClean="0">
                          <a:solidFill>
                            <a:schemeClr val="tx1"/>
                          </a:solidFill>
                        </a:rPr>
                        <a:t>#19: Compound</a:t>
                      </a:r>
                      <a:r>
                        <a:rPr lang="en-US" b="1" baseline="0" dirty="0" smtClean="0">
                          <a:solidFill>
                            <a:schemeClr val="tx1"/>
                          </a:solidFill>
                        </a:rPr>
                        <a:t> Sentence with a Semicolon</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(7-8)</a:t>
                      </a:r>
                      <a:r>
                        <a:rPr lang="en-US" b="1" baseline="0" dirty="0" smtClean="0">
                          <a:solidFill>
                            <a:schemeClr val="tx1"/>
                          </a:solidFill>
                        </a:rPr>
                        <a:t>    </a:t>
                      </a:r>
                      <a:r>
                        <a:rPr lang="en-US" b="1" dirty="0" smtClean="0">
                          <a:solidFill>
                            <a:schemeClr val="tx1"/>
                          </a:solidFill>
                        </a:rPr>
                        <a:t>#20:</a:t>
                      </a:r>
                      <a:r>
                        <a:rPr lang="en-US" b="1" baseline="0" dirty="0" smtClean="0">
                          <a:solidFill>
                            <a:schemeClr val="tx1"/>
                          </a:solidFill>
                        </a:rPr>
                        <a:t>  Compound Sentence with an Elliptical Expression</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(7-8)</a:t>
                      </a:r>
                      <a:r>
                        <a:rPr lang="en-US" b="1" baseline="0" dirty="0" smtClean="0">
                          <a:solidFill>
                            <a:schemeClr val="tx1"/>
                          </a:solidFill>
                        </a:rPr>
                        <a:t>    </a:t>
                      </a:r>
                      <a:r>
                        <a:rPr lang="en-US" b="1" dirty="0" smtClean="0">
                          <a:solidFill>
                            <a:schemeClr val="tx1"/>
                          </a:solidFill>
                        </a:rPr>
                        <a:t>#21: Opening with an Absolute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(7-8)</a:t>
                      </a:r>
                      <a:r>
                        <a:rPr lang="en-US" b="1" baseline="0" dirty="0" smtClean="0">
                          <a:solidFill>
                            <a:schemeClr val="tx1"/>
                          </a:solidFill>
                        </a:rPr>
                        <a:t>    </a:t>
                      </a:r>
                      <a:r>
                        <a:rPr lang="en-US" b="1" dirty="0" smtClean="0">
                          <a:solidFill>
                            <a:schemeClr val="tx1"/>
                          </a:solidFill>
                        </a:rPr>
                        <a:t>#22: Adjectives Moved behind</a:t>
                      </a:r>
                      <a:r>
                        <a:rPr lang="en-US" b="1" baseline="0" dirty="0" smtClean="0">
                          <a:solidFill>
                            <a:schemeClr val="tx1"/>
                          </a:solidFill>
                        </a:rPr>
                        <a:t> a Noun</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(7-8)</a:t>
                      </a:r>
                      <a:r>
                        <a:rPr lang="en-US" b="1" baseline="0" dirty="0" smtClean="0">
                          <a:solidFill>
                            <a:schemeClr val="tx1"/>
                          </a:solidFill>
                        </a:rPr>
                        <a:t>    </a:t>
                      </a:r>
                      <a:r>
                        <a:rPr lang="en-US" b="1" dirty="0" smtClean="0">
                          <a:solidFill>
                            <a:schemeClr val="tx1"/>
                          </a:solidFill>
                        </a:rPr>
                        <a:t>#23: Open with a Parallel Structure</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6459">
                <a:tc>
                  <a:txBody>
                    <a:bodyPr/>
                    <a:lstStyle/>
                    <a:p>
                      <a:r>
                        <a:rPr lang="en-US" b="1" dirty="0" smtClean="0">
                          <a:solidFill>
                            <a:schemeClr val="tx1"/>
                          </a:solidFill>
                        </a:rPr>
                        <a:t>(7-8)</a:t>
                      </a:r>
                      <a:r>
                        <a:rPr lang="en-US" b="1" baseline="0" dirty="0" smtClean="0">
                          <a:solidFill>
                            <a:schemeClr val="tx1"/>
                          </a:solidFill>
                        </a:rPr>
                        <a:t>    </a:t>
                      </a:r>
                      <a:r>
                        <a:rPr lang="en-US" b="1" dirty="0" smtClean="0">
                          <a:solidFill>
                            <a:schemeClr val="tx1"/>
                          </a:solidFill>
                        </a:rPr>
                        <a:t>#24:  Compound Sentence with a Conjunctive Adverb</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21118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788BF1-8929-A543-AE20-D6BB6422DF8A}" type="slidenum">
              <a:rPr lang="en-US" smtClean="0"/>
              <a:pPr/>
              <a:t>7</a:t>
            </a:fld>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47" t="18319" r="16433" b="26940"/>
          <a:stretch/>
        </p:blipFill>
        <p:spPr bwMode="auto">
          <a:xfrm>
            <a:off x="304800" y="838200"/>
            <a:ext cx="8582698"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1740" y="6299284"/>
            <a:ext cx="5170005" cy="253916"/>
          </a:xfrm>
          <a:prstGeom prst="rect">
            <a:avLst/>
          </a:prstGeom>
          <a:noFill/>
        </p:spPr>
        <p:txBody>
          <a:bodyPr wrap="none" rtlCol="0">
            <a:spAutoFit/>
          </a:bodyPr>
          <a:lstStyle/>
          <a:p>
            <a:r>
              <a:rPr lang="en-US" sz="1050" dirty="0" smtClean="0"/>
              <a:t>Taken from</a:t>
            </a:r>
            <a:r>
              <a:rPr lang="en-US" sz="1050" b="1" dirty="0" smtClean="0"/>
              <a:t> What Works: Teaching Elementary Students to be Effective Writers</a:t>
            </a:r>
            <a:endParaRPr lang="en-US" sz="1050" b="1" dirty="0"/>
          </a:p>
        </p:txBody>
      </p:sp>
    </p:spTree>
    <p:extLst>
      <p:ext uri="{BB962C8B-B14F-4D97-AF65-F5344CB8AC3E}">
        <p14:creationId xmlns:p14="http://schemas.microsoft.com/office/powerpoint/2010/main" val="1099757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1143000"/>
          </a:xfrm>
        </p:spPr>
        <p:txBody>
          <a:bodyPr>
            <a:normAutofit fontScale="90000"/>
          </a:bodyPr>
          <a:lstStyle/>
          <a:p>
            <a:r>
              <a:rPr lang="en-US" b="1" dirty="0" smtClean="0"/>
              <a:t>Notes About the Sentence Patterns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70</a:t>
            </a:fld>
            <a:endParaRPr lang="en-US"/>
          </a:p>
        </p:txBody>
      </p:sp>
      <p:sp>
        <p:nvSpPr>
          <p:cNvPr id="4" name="TextBox 3"/>
          <p:cNvSpPr txBox="1"/>
          <p:nvPr/>
        </p:nvSpPr>
        <p:spPr>
          <a:xfrm>
            <a:off x="609600" y="3124200"/>
            <a:ext cx="8001000" cy="1754326"/>
          </a:xfrm>
          <a:prstGeom prst="rect">
            <a:avLst/>
          </a:prstGeom>
          <a:noFill/>
        </p:spPr>
        <p:txBody>
          <a:bodyPr wrap="square" rtlCol="0">
            <a:spAutoFit/>
          </a:bodyPr>
          <a:lstStyle/>
          <a:p>
            <a:pPr marL="342900" indent="-342900">
              <a:buFont typeface="Arial" pitchFamily="34" charset="0"/>
              <a:buChar char="•"/>
            </a:pPr>
            <a:r>
              <a:rPr lang="en-US" sz="2800" b="1" dirty="0" smtClean="0"/>
              <a:t>Not all patterns are “typical”</a:t>
            </a:r>
          </a:p>
          <a:p>
            <a:pPr marL="342900" indent="-342900">
              <a:buFont typeface="Arial" pitchFamily="34" charset="0"/>
              <a:buChar char="•"/>
            </a:pPr>
            <a:r>
              <a:rPr lang="en-US" sz="2800" b="1" dirty="0" smtClean="0"/>
              <a:t>Patterns in the book and on the website are a bit different</a:t>
            </a:r>
          </a:p>
          <a:p>
            <a:endParaRPr lang="en-US" sz="2400" b="1" dirty="0"/>
          </a:p>
        </p:txBody>
      </p:sp>
    </p:spTree>
    <p:extLst>
      <p:ext uri="{BB962C8B-B14F-4D97-AF65-F5344CB8AC3E}">
        <p14:creationId xmlns:p14="http://schemas.microsoft.com/office/powerpoint/2010/main" val="42443183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93"/>
            <a:ext cx="7563737" cy="1143000"/>
          </a:xfrm>
        </p:spPr>
        <p:txBody>
          <a:bodyPr/>
          <a:lstStyle/>
          <a:p>
            <a:r>
              <a:rPr lang="en-US" b="1" dirty="0" smtClean="0"/>
              <a:t>Combining Sentences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71</a:t>
            </a:fld>
            <a:endParaRPr lang="en-US"/>
          </a:p>
        </p:txBody>
      </p:sp>
      <p:sp>
        <p:nvSpPr>
          <p:cNvPr id="5" name="TextBox 4"/>
          <p:cNvSpPr txBox="1"/>
          <p:nvPr/>
        </p:nvSpPr>
        <p:spPr>
          <a:xfrm>
            <a:off x="762001" y="1981200"/>
            <a:ext cx="7848600" cy="4524315"/>
          </a:xfrm>
          <a:prstGeom prst="rect">
            <a:avLst/>
          </a:prstGeom>
          <a:noFill/>
        </p:spPr>
        <p:txBody>
          <a:bodyPr wrap="square" rtlCol="0">
            <a:spAutoFit/>
          </a:bodyPr>
          <a:lstStyle/>
          <a:p>
            <a:pPr marL="285750" indent="-285750">
              <a:buFont typeface="Arial" pitchFamily="34" charset="0"/>
              <a:buChar char="•"/>
            </a:pPr>
            <a:r>
              <a:rPr lang="en-US" sz="2400" b="1" dirty="0" smtClean="0"/>
              <a:t>Understanding the relationship between ideas: time, condition, cause and effect, etc.</a:t>
            </a:r>
          </a:p>
          <a:p>
            <a:pPr marL="285750" indent="-285750">
              <a:buFont typeface="Arial" pitchFamily="34" charset="0"/>
              <a:buChar char="•"/>
            </a:pPr>
            <a:r>
              <a:rPr lang="en-US" sz="2400" b="1" dirty="0" smtClean="0"/>
              <a:t>Selecting an appropriate conjunction to reflect the relationship</a:t>
            </a:r>
          </a:p>
          <a:p>
            <a:pPr marL="285750" indent="-285750">
              <a:buFont typeface="Arial" pitchFamily="34" charset="0"/>
              <a:buChar char="•"/>
            </a:pPr>
            <a:r>
              <a:rPr lang="en-US" sz="2400" b="1" dirty="0" smtClean="0"/>
              <a:t>Changing nouns to pronouns appropriate in case and number</a:t>
            </a:r>
          </a:p>
          <a:p>
            <a:pPr marL="285750" indent="-285750">
              <a:buFont typeface="Arial" pitchFamily="34" charset="0"/>
              <a:buChar char="•"/>
            </a:pPr>
            <a:r>
              <a:rPr lang="en-US" sz="2400" b="1" dirty="0" smtClean="0"/>
              <a:t>Embedding modifiers in appropriate locations</a:t>
            </a:r>
          </a:p>
          <a:p>
            <a:pPr marL="285750" indent="-285750">
              <a:buFont typeface="Arial" pitchFamily="34" charset="0"/>
              <a:buChar char="•"/>
            </a:pPr>
            <a:r>
              <a:rPr lang="en-US" sz="2400" b="1" dirty="0" smtClean="0"/>
              <a:t>Manipulating verb forms to create participles and infinitives</a:t>
            </a:r>
          </a:p>
          <a:p>
            <a:pPr marL="285750" indent="-285750">
              <a:buFont typeface="Arial" pitchFamily="34" charset="0"/>
              <a:buChar char="•"/>
            </a:pPr>
            <a:r>
              <a:rPr lang="en-US" sz="2400" b="1" dirty="0" smtClean="0"/>
              <a:t>Manipulating verb forms to show an accurate tense</a:t>
            </a:r>
          </a:p>
          <a:p>
            <a:pPr marL="285750" indent="-285750">
              <a:buFont typeface="Arial" pitchFamily="34" charset="0"/>
              <a:buChar char="•"/>
            </a:pPr>
            <a:endParaRPr lang="en-US" sz="2400" b="1" dirty="0"/>
          </a:p>
        </p:txBody>
      </p:sp>
    </p:spTree>
    <p:extLst>
      <p:ext uri="{BB962C8B-B14F-4D97-AF65-F5344CB8AC3E}">
        <p14:creationId xmlns:p14="http://schemas.microsoft.com/office/powerpoint/2010/main" val="29013973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34834" cy="1143000"/>
          </a:xfrm>
        </p:spPr>
        <p:txBody>
          <a:bodyPr/>
          <a:lstStyle/>
          <a:p>
            <a:r>
              <a:rPr lang="en-US" b="1" dirty="0" smtClean="0"/>
              <a:t>Practice (Part 1)</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72</a:t>
            </a:fld>
            <a:endParaRPr lang="en-US"/>
          </a:p>
        </p:txBody>
      </p:sp>
      <p:sp>
        <p:nvSpPr>
          <p:cNvPr id="6" name="TextBox 5"/>
          <p:cNvSpPr txBox="1"/>
          <p:nvPr/>
        </p:nvSpPr>
        <p:spPr>
          <a:xfrm>
            <a:off x="5486400" y="914400"/>
            <a:ext cx="3204723" cy="369332"/>
          </a:xfrm>
          <a:prstGeom prst="rect">
            <a:avLst/>
          </a:prstGeom>
          <a:noFill/>
        </p:spPr>
        <p:txBody>
          <a:bodyPr wrap="none" rtlCol="0">
            <a:spAutoFit/>
          </a:bodyPr>
          <a:lstStyle/>
          <a:p>
            <a:r>
              <a:rPr lang="en-US" dirty="0" smtClean="0"/>
              <a:t>Using an Appositive (cued)</a:t>
            </a:r>
            <a:endParaRPr lang="en-US" dirty="0"/>
          </a:p>
        </p:txBody>
      </p:sp>
      <p:sp>
        <p:nvSpPr>
          <p:cNvPr id="7" name="TextBox 6"/>
          <p:cNvSpPr txBox="1"/>
          <p:nvPr/>
        </p:nvSpPr>
        <p:spPr>
          <a:xfrm>
            <a:off x="711155" y="1905000"/>
            <a:ext cx="7359707" cy="954107"/>
          </a:xfrm>
          <a:prstGeom prst="rect">
            <a:avLst/>
          </a:prstGeom>
          <a:noFill/>
        </p:spPr>
        <p:txBody>
          <a:bodyPr wrap="none" rtlCol="0">
            <a:spAutoFit/>
          </a:bodyPr>
          <a:lstStyle/>
          <a:p>
            <a:r>
              <a:rPr lang="en-US" sz="2800" b="1" dirty="0" smtClean="0"/>
              <a:t>The cheetah sprints at sixty miles an hour.</a:t>
            </a:r>
          </a:p>
          <a:p>
            <a:r>
              <a:rPr lang="en-US" sz="2800" b="1" dirty="0" smtClean="0"/>
              <a:t>The cheetah is </a:t>
            </a:r>
            <a:r>
              <a:rPr lang="en-US" sz="2800" b="1" i="1" dirty="0" smtClean="0"/>
              <a:t>an African cat</a:t>
            </a:r>
            <a:r>
              <a:rPr lang="en-US" sz="2800" b="1" dirty="0" smtClean="0"/>
              <a:t>.</a:t>
            </a:r>
            <a:endParaRPr lang="en-US" sz="2800" b="1" dirty="0"/>
          </a:p>
        </p:txBody>
      </p:sp>
      <p:sp>
        <p:nvSpPr>
          <p:cNvPr id="8" name="TextBox 7"/>
          <p:cNvSpPr txBox="1"/>
          <p:nvPr/>
        </p:nvSpPr>
        <p:spPr>
          <a:xfrm>
            <a:off x="656214" y="3657600"/>
            <a:ext cx="7696200" cy="1754326"/>
          </a:xfrm>
          <a:prstGeom prst="rect">
            <a:avLst/>
          </a:prstGeom>
          <a:noFill/>
        </p:spPr>
        <p:txBody>
          <a:bodyPr wrap="square" rtlCol="0">
            <a:spAutoFit/>
          </a:bodyPr>
          <a:lstStyle/>
          <a:p>
            <a:r>
              <a:rPr lang="en-US" sz="3600" b="1" dirty="0" smtClean="0"/>
              <a:t>Combination:  </a:t>
            </a:r>
          </a:p>
          <a:p>
            <a:r>
              <a:rPr lang="en-US" sz="3600" b="1" dirty="0" smtClean="0"/>
              <a:t>The cheetah, an African cat, sprints at sixty miles an hour.</a:t>
            </a:r>
            <a:endParaRPr lang="en-US" sz="3600" b="1" dirty="0"/>
          </a:p>
        </p:txBody>
      </p:sp>
    </p:spTree>
    <p:extLst>
      <p:ext uri="{BB962C8B-B14F-4D97-AF65-F5344CB8AC3E}">
        <p14:creationId xmlns:p14="http://schemas.microsoft.com/office/powerpoint/2010/main" val="37033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14" y="304800"/>
            <a:ext cx="7412020" cy="1143000"/>
          </a:xfrm>
        </p:spPr>
        <p:txBody>
          <a:bodyPr/>
          <a:lstStyle/>
          <a:p>
            <a:r>
              <a:rPr lang="en-US" b="1" dirty="0" smtClean="0"/>
              <a:t>Practice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73</a:t>
            </a:fld>
            <a:endParaRPr lang="en-US"/>
          </a:p>
        </p:txBody>
      </p:sp>
      <p:sp>
        <p:nvSpPr>
          <p:cNvPr id="6" name="TextBox 5"/>
          <p:cNvSpPr txBox="1"/>
          <p:nvPr/>
        </p:nvSpPr>
        <p:spPr>
          <a:xfrm>
            <a:off x="5981252" y="914400"/>
            <a:ext cx="2371162" cy="369332"/>
          </a:xfrm>
          <a:prstGeom prst="rect">
            <a:avLst/>
          </a:prstGeom>
          <a:noFill/>
        </p:spPr>
        <p:txBody>
          <a:bodyPr wrap="none" rtlCol="0">
            <a:spAutoFit/>
          </a:bodyPr>
          <a:lstStyle/>
          <a:p>
            <a:r>
              <a:rPr lang="en-US" dirty="0" smtClean="0"/>
              <a:t>Using an Appositive</a:t>
            </a:r>
            <a:endParaRPr lang="en-US" dirty="0"/>
          </a:p>
        </p:txBody>
      </p:sp>
      <p:sp>
        <p:nvSpPr>
          <p:cNvPr id="7" name="TextBox 6"/>
          <p:cNvSpPr txBox="1"/>
          <p:nvPr/>
        </p:nvSpPr>
        <p:spPr>
          <a:xfrm>
            <a:off x="711155" y="1905000"/>
            <a:ext cx="5827236" cy="954107"/>
          </a:xfrm>
          <a:prstGeom prst="rect">
            <a:avLst/>
          </a:prstGeom>
          <a:noFill/>
        </p:spPr>
        <p:txBody>
          <a:bodyPr wrap="none" rtlCol="0">
            <a:spAutoFit/>
          </a:bodyPr>
          <a:lstStyle/>
          <a:p>
            <a:r>
              <a:rPr lang="en-US" sz="2800" b="1" dirty="0" smtClean="0"/>
              <a:t>My puppy snuggled on my lap.  </a:t>
            </a:r>
          </a:p>
          <a:p>
            <a:r>
              <a:rPr lang="en-US" sz="2800" b="1" dirty="0" smtClean="0"/>
              <a:t>My puppy is named Scamp.</a:t>
            </a:r>
            <a:endParaRPr lang="en-US" sz="2800" b="1" dirty="0"/>
          </a:p>
        </p:txBody>
      </p:sp>
      <p:sp>
        <p:nvSpPr>
          <p:cNvPr id="8" name="TextBox 7"/>
          <p:cNvSpPr txBox="1"/>
          <p:nvPr/>
        </p:nvSpPr>
        <p:spPr>
          <a:xfrm>
            <a:off x="656214" y="3657600"/>
            <a:ext cx="7696200" cy="1754326"/>
          </a:xfrm>
          <a:prstGeom prst="rect">
            <a:avLst/>
          </a:prstGeom>
          <a:noFill/>
        </p:spPr>
        <p:txBody>
          <a:bodyPr wrap="square" rtlCol="0">
            <a:spAutoFit/>
          </a:bodyPr>
          <a:lstStyle/>
          <a:p>
            <a:r>
              <a:rPr lang="en-US" sz="3600" b="1" dirty="0" smtClean="0"/>
              <a:t>Combination:  </a:t>
            </a:r>
          </a:p>
          <a:p>
            <a:r>
              <a:rPr lang="en-US" sz="3600" b="1" dirty="0" smtClean="0"/>
              <a:t>My puppy, Scamp, snuggled on my lap.</a:t>
            </a:r>
            <a:endParaRPr lang="en-US" sz="3600" b="1" dirty="0"/>
          </a:p>
        </p:txBody>
      </p:sp>
    </p:spTree>
    <p:extLst>
      <p:ext uri="{BB962C8B-B14F-4D97-AF65-F5344CB8AC3E}">
        <p14:creationId xmlns:p14="http://schemas.microsoft.com/office/powerpoint/2010/main" val="394265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14" y="304800"/>
            <a:ext cx="7412020" cy="1143000"/>
          </a:xfrm>
        </p:spPr>
        <p:txBody>
          <a:bodyPr/>
          <a:lstStyle/>
          <a:p>
            <a:r>
              <a:rPr lang="en-US" b="1" dirty="0" smtClean="0"/>
              <a:t>Practice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74</a:t>
            </a:fld>
            <a:endParaRPr lang="en-US"/>
          </a:p>
        </p:txBody>
      </p:sp>
      <p:sp>
        <p:nvSpPr>
          <p:cNvPr id="6" name="TextBox 5"/>
          <p:cNvSpPr txBox="1"/>
          <p:nvPr/>
        </p:nvSpPr>
        <p:spPr>
          <a:xfrm>
            <a:off x="5981252" y="914400"/>
            <a:ext cx="2371162" cy="369332"/>
          </a:xfrm>
          <a:prstGeom prst="rect">
            <a:avLst/>
          </a:prstGeom>
          <a:noFill/>
        </p:spPr>
        <p:txBody>
          <a:bodyPr wrap="none" rtlCol="0">
            <a:spAutoFit/>
          </a:bodyPr>
          <a:lstStyle/>
          <a:p>
            <a:r>
              <a:rPr lang="en-US" dirty="0" smtClean="0"/>
              <a:t>Using an Appositive</a:t>
            </a:r>
            <a:endParaRPr lang="en-US" dirty="0"/>
          </a:p>
        </p:txBody>
      </p:sp>
      <p:sp>
        <p:nvSpPr>
          <p:cNvPr id="7" name="TextBox 6"/>
          <p:cNvSpPr txBox="1"/>
          <p:nvPr/>
        </p:nvSpPr>
        <p:spPr>
          <a:xfrm>
            <a:off x="711155" y="1905000"/>
            <a:ext cx="7899445" cy="1815882"/>
          </a:xfrm>
          <a:prstGeom prst="rect">
            <a:avLst/>
          </a:prstGeom>
          <a:noFill/>
        </p:spPr>
        <p:txBody>
          <a:bodyPr wrap="square" rtlCol="0">
            <a:spAutoFit/>
          </a:bodyPr>
          <a:lstStyle/>
          <a:p>
            <a:r>
              <a:rPr lang="en-US" sz="2800" b="1" dirty="0" smtClean="0"/>
              <a:t>Spies and smugglers used buttons to hide things.</a:t>
            </a:r>
          </a:p>
          <a:p>
            <a:r>
              <a:rPr lang="en-US" sz="2800" b="1" dirty="0" smtClean="0"/>
              <a:t>The things they hid were secret messages and poison.</a:t>
            </a:r>
            <a:endParaRPr lang="en-US" sz="2800" b="1" dirty="0"/>
          </a:p>
        </p:txBody>
      </p:sp>
      <p:sp>
        <p:nvSpPr>
          <p:cNvPr id="8" name="TextBox 7"/>
          <p:cNvSpPr txBox="1"/>
          <p:nvPr/>
        </p:nvSpPr>
        <p:spPr>
          <a:xfrm>
            <a:off x="656214" y="3960674"/>
            <a:ext cx="7696200" cy="2308324"/>
          </a:xfrm>
          <a:prstGeom prst="rect">
            <a:avLst/>
          </a:prstGeom>
          <a:noFill/>
        </p:spPr>
        <p:txBody>
          <a:bodyPr wrap="square" rtlCol="0">
            <a:spAutoFit/>
          </a:bodyPr>
          <a:lstStyle/>
          <a:p>
            <a:r>
              <a:rPr lang="en-US" sz="3600" b="1" dirty="0" smtClean="0"/>
              <a:t>Combination:  </a:t>
            </a:r>
          </a:p>
          <a:p>
            <a:r>
              <a:rPr lang="en-US" sz="3600" b="1" dirty="0" smtClean="0"/>
              <a:t>Spies and smugglers used buttons to hide things, secret messages and poison.</a:t>
            </a:r>
            <a:endParaRPr lang="en-US" sz="3600" b="1" dirty="0"/>
          </a:p>
        </p:txBody>
      </p:sp>
    </p:spTree>
    <p:extLst>
      <p:ext uri="{BB962C8B-B14F-4D97-AF65-F5344CB8AC3E}">
        <p14:creationId xmlns:p14="http://schemas.microsoft.com/office/powerpoint/2010/main" val="32246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14" y="304800"/>
            <a:ext cx="7412020" cy="1143000"/>
          </a:xfrm>
        </p:spPr>
        <p:txBody>
          <a:bodyPr/>
          <a:lstStyle/>
          <a:p>
            <a:r>
              <a:rPr lang="en-US" b="1" dirty="0" smtClean="0"/>
              <a:t>Practice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75</a:t>
            </a:fld>
            <a:endParaRPr lang="en-US"/>
          </a:p>
        </p:txBody>
      </p:sp>
      <p:sp>
        <p:nvSpPr>
          <p:cNvPr id="6" name="TextBox 5"/>
          <p:cNvSpPr txBox="1"/>
          <p:nvPr/>
        </p:nvSpPr>
        <p:spPr>
          <a:xfrm>
            <a:off x="4495800" y="914400"/>
            <a:ext cx="4288353" cy="369332"/>
          </a:xfrm>
          <a:prstGeom prst="rect">
            <a:avLst/>
          </a:prstGeom>
          <a:noFill/>
        </p:spPr>
        <p:txBody>
          <a:bodyPr wrap="none" rtlCol="0">
            <a:spAutoFit/>
          </a:bodyPr>
          <a:lstStyle/>
          <a:p>
            <a:r>
              <a:rPr lang="en-US" dirty="0" smtClean="0"/>
              <a:t>Open with an Adverb Clause (cued)</a:t>
            </a:r>
            <a:endParaRPr lang="en-US" dirty="0"/>
          </a:p>
        </p:txBody>
      </p:sp>
      <p:sp>
        <p:nvSpPr>
          <p:cNvPr id="7" name="TextBox 6"/>
          <p:cNvSpPr txBox="1"/>
          <p:nvPr/>
        </p:nvSpPr>
        <p:spPr>
          <a:xfrm>
            <a:off x="711155" y="1905000"/>
            <a:ext cx="7899445" cy="954107"/>
          </a:xfrm>
          <a:prstGeom prst="rect">
            <a:avLst/>
          </a:prstGeom>
          <a:noFill/>
        </p:spPr>
        <p:txBody>
          <a:bodyPr wrap="square" rtlCol="0">
            <a:spAutoFit/>
          </a:bodyPr>
          <a:lstStyle/>
          <a:p>
            <a:r>
              <a:rPr lang="en-US" sz="2800" b="1" dirty="0" smtClean="0"/>
              <a:t>(when) Young bears play.</a:t>
            </a:r>
          </a:p>
          <a:p>
            <a:r>
              <a:rPr lang="en-US" sz="2800" b="1" dirty="0" smtClean="0"/>
              <a:t>They bite each other on the neck.</a:t>
            </a:r>
            <a:endParaRPr lang="en-US" sz="2800" b="1" dirty="0"/>
          </a:p>
        </p:txBody>
      </p:sp>
      <p:sp>
        <p:nvSpPr>
          <p:cNvPr id="8" name="TextBox 7"/>
          <p:cNvSpPr txBox="1"/>
          <p:nvPr/>
        </p:nvSpPr>
        <p:spPr>
          <a:xfrm>
            <a:off x="656214" y="3960674"/>
            <a:ext cx="7696200" cy="1754326"/>
          </a:xfrm>
          <a:prstGeom prst="rect">
            <a:avLst/>
          </a:prstGeom>
          <a:noFill/>
        </p:spPr>
        <p:txBody>
          <a:bodyPr wrap="square" rtlCol="0">
            <a:spAutoFit/>
          </a:bodyPr>
          <a:lstStyle/>
          <a:p>
            <a:r>
              <a:rPr lang="en-US" sz="3600" b="1" dirty="0" smtClean="0"/>
              <a:t>Combination:  </a:t>
            </a:r>
          </a:p>
          <a:p>
            <a:r>
              <a:rPr lang="en-US" sz="3600" b="1" dirty="0" smtClean="0"/>
              <a:t>When young bears play, they bite each other on the neck.</a:t>
            </a:r>
            <a:endParaRPr lang="en-US" sz="3600" b="1" dirty="0"/>
          </a:p>
        </p:txBody>
      </p:sp>
    </p:spTree>
    <p:extLst>
      <p:ext uri="{BB962C8B-B14F-4D97-AF65-F5344CB8AC3E}">
        <p14:creationId xmlns:p14="http://schemas.microsoft.com/office/powerpoint/2010/main" val="28791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14" y="304800"/>
            <a:ext cx="7412020" cy="1143000"/>
          </a:xfrm>
        </p:spPr>
        <p:txBody>
          <a:bodyPr/>
          <a:lstStyle/>
          <a:p>
            <a:r>
              <a:rPr lang="en-US" b="1" dirty="0" smtClean="0"/>
              <a:t>Practice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76</a:t>
            </a:fld>
            <a:endParaRPr lang="en-US"/>
          </a:p>
        </p:txBody>
      </p:sp>
      <p:sp>
        <p:nvSpPr>
          <p:cNvPr id="6" name="TextBox 5"/>
          <p:cNvSpPr txBox="1"/>
          <p:nvPr/>
        </p:nvSpPr>
        <p:spPr>
          <a:xfrm>
            <a:off x="4495800" y="914400"/>
            <a:ext cx="4288353" cy="369332"/>
          </a:xfrm>
          <a:prstGeom prst="rect">
            <a:avLst/>
          </a:prstGeom>
          <a:noFill/>
        </p:spPr>
        <p:txBody>
          <a:bodyPr wrap="none" rtlCol="0">
            <a:spAutoFit/>
          </a:bodyPr>
          <a:lstStyle/>
          <a:p>
            <a:r>
              <a:rPr lang="en-US" dirty="0" smtClean="0"/>
              <a:t>Open with an Adverb Clause (cued)</a:t>
            </a:r>
            <a:endParaRPr lang="en-US" dirty="0"/>
          </a:p>
        </p:txBody>
      </p:sp>
      <p:sp>
        <p:nvSpPr>
          <p:cNvPr id="7" name="TextBox 6"/>
          <p:cNvSpPr txBox="1"/>
          <p:nvPr/>
        </p:nvSpPr>
        <p:spPr>
          <a:xfrm>
            <a:off x="711155" y="1905000"/>
            <a:ext cx="7899445" cy="954107"/>
          </a:xfrm>
          <a:prstGeom prst="rect">
            <a:avLst/>
          </a:prstGeom>
          <a:noFill/>
        </p:spPr>
        <p:txBody>
          <a:bodyPr wrap="square" rtlCol="0">
            <a:spAutoFit/>
          </a:bodyPr>
          <a:lstStyle/>
          <a:p>
            <a:r>
              <a:rPr lang="en-US" sz="2800" b="1" dirty="0" smtClean="0"/>
              <a:t>(as) For centuries, people traveled.</a:t>
            </a:r>
          </a:p>
          <a:p>
            <a:r>
              <a:rPr lang="en-US" sz="2800" b="1" dirty="0" smtClean="0"/>
              <a:t>They took their games to new places.</a:t>
            </a:r>
            <a:endParaRPr lang="en-US" sz="2800" b="1" dirty="0"/>
          </a:p>
        </p:txBody>
      </p:sp>
      <p:sp>
        <p:nvSpPr>
          <p:cNvPr id="8" name="TextBox 7"/>
          <p:cNvSpPr txBox="1"/>
          <p:nvPr/>
        </p:nvSpPr>
        <p:spPr>
          <a:xfrm>
            <a:off x="656214" y="3960674"/>
            <a:ext cx="7696200" cy="2308324"/>
          </a:xfrm>
          <a:prstGeom prst="rect">
            <a:avLst/>
          </a:prstGeom>
          <a:noFill/>
        </p:spPr>
        <p:txBody>
          <a:bodyPr wrap="square" rtlCol="0">
            <a:spAutoFit/>
          </a:bodyPr>
          <a:lstStyle/>
          <a:p>
            <a:r>
              <a:rPr lang="en-US" sz="3600" b="1" dirty="0" smtClean="0"/>
              <a:t>Combination:  </a:t>
            </a:r>
          </a:p>
          <a:p>
            <a:r>
              <a:rPr lang="en-US" sz="3600" b="1" dirty="0" smtClean="0"/>
              <a:t>For centuries, as people traveled, they took their games to new places.</a:t>
            </a:r>
            <a:endParaRPr lang="en-US" sz="3600" b="1" dirty="0"/>
          </a:p>
        </p:txBody>
      </p:sp>
    </p:spTree>
    <p:extLst>
      <p:ext uri="{BB962C8B-B14F-4D97-AF65-F5344CB8AC3E}">
        <p14:creationId xmlns:p14="http://schemas.microsoft.com/office/powerpoint/2010/main" val="9681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14" y="304800"/>
            <a:ext cx="7412020" cy="1143000"/>
          </a:xfrm>
        </p:spPr>
        <p:txBody>
          <a:bodyPr/>
          <a:lstStyle/>
          <a:p>
            <a:r>
              <a:rPr lang="en-US" b="1" dirty="0" smtClean="0"/>
              <a:t>Practice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77</a:t>
            </a:fld>
            <a:endParaRPr lang="en-US"/>
          </a:p>
        </p:txBody>
      </p:sp>
      <p:sp>
        <p:nvSpPr>
          <p:cNvPr id="6" name="TextBox 5"/>
          <p:cNvSpPr txBox="1"/>
          <p:nvPr/>
        </p:nvSpPr>
        <p:spPr>
          <a:xfrm>
            <a:off x="4495800" y="914400"/>
            <a:ext cx="3603872" cy="369332"/>
          </a:xfrm>
          <a:prstGeom prst="rect">
            <a:avLst/>
          </a:prstGeom>
          <a:noFill/>
        </p:spPr>
        <p:txBody>
          <a:bodyPr wrap="none" rtlCol="0">
            <a:spAutoFit/>
          </a:bodyPr>
          <a:lstStyle/>
          <a:p>
            <a:r>
              <a:rPr lang="en-US" dirty="0" smtClean="0"/>
              <a:t>Open with an Adverb Clause </a:t>
            </a:r>
            <a:endParaRPr lang="en-US" dirty="0"/>
          </a:p>
        </p:txBody>
      </p:sp>
      <p:sp>
        <p:nvSpPr>
          <p:cNvPr id="7" name="TextBox 6"/>
          <p:cNvSpPr txBox="1"/>
          <p:nvPr/>
        </p:nvSpPr>
        <p:spPr>
          <a:xfrm>
            <a:off x="711155" y="1752600"/>
            <a:ext cx="7899445" cy="1815882"/>
          </a:xfrm>
          <a:prstGeom prst="rect">
            <a:avLst/>
          </a:prstGeom>
          <a:noFill/>
        </p:spPr>
        <p:txBody>
          <a:bodyPr wrap="square" rtlCol="0">
            <a:spAutoFit/>
          </a:bodyPr>
          <a:lstStyle/>
          <a:p>
            <a:r>
              <a:rPr lang="en-US" sz="2800" b="1" dirty="0" smtClean="0"/>
              <a:t>The Seminoles began living in concrete housing.</a:t>
            </a:r>
          </a:p>
          <a:p>
            <a:r>
              <a:rPr lang="en-US" sz="2800" b="1" dirty="0" smtClean="0"/>
              <a:t>The Seminoles still constructed thatched </a:t>
            </a:r>
            <a:r>
              <a:rPr lang="en-US" sz="2800" b="1" dirty="0" err="1" smtClean="0"/>
              <a:t>chickees</a:t>
            </a:r>
            <a:r>
              <a:rPr lang="en-US" sz="2800" b="1" dirty="0" smtClean="0"/>
              <a:t> for the summer.</a:t>
            </a:r>
            <a:endParaRPr lang="en-US" sz="2800" b="1" dirty="0"/>
          </a:p>
        </p:txBody>
      </p:sp>
      <p:sp>
        <p:nvSpPr>
          <p:cNvPr id="8" name="TextBox 7"/>
          <p:cNvSpPr txBox="1"/>
          <p:nvPr/>
        </p:nvSpPr>
        <p:spPr>
          <a:xfrm>
            <a:off x="656214" y="3733800"/>
            <a:ext cx="7696200" cy="2862322"/>
          </a:xfrm>
          <a:prstGeom prst="rect">
            <a:avLst/>
          </a:prstGeom>
          <a:noFill/>
        </p:spPr>
        <p:txBody>
          <a:bodyPr wrap="square" rtlCol="0">
            <a:spAutoFit/>
          </a:bodyPr>
          <a:lstStyle/>
          <a:p>
            <a:r>
              <a:rPr lang="en-US" sz="3600" b="1" dirty="0" smtClean="0"/>
              <a:t>Combination:  </a:t>
            </a:r>
          </a:p>
          <a:p>
            <a:r>
              <a:rPr lang="en-US" sz="3600" b="1" dirty="0" smtClean="0"/>
              <a:t>Even after the Seminoles began living in concrete housing, they still constructed thatched </a:t>
            </a:r>
            <a:r>
              <a:rPr lang="en-US" sz="3600" b="1" dirty="0" err="1" smtClean="0"/>
              <a:t>chickees</a:t>
            </a:r>
            <a:r>
              <a:rPr lang="en-US" sz="3600" b="1" dirty="0" smtClean="0"/>
              <a:t> for the summer.</a:t>
            </a:r>
            <a:endParaRPr lang="en-US" sz="3600" b="1" dirty="0"/>
          </a:p>
        </p:txBody>
      </p:sp>
    </p:spTree>
    <p:extLst>
      <p:ext uri="{BB962C8B-B14F-4D97-AF65-F5344CB8AC3E}">
        <p14:creationId xmlns:p14="http://schemas.microsoft.com/office/powerpoint/2010/main" val="4595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373" y="304800"/>
            <a:ext cx="7368861" cy="1143000"/>
          </a:xfrm>
        </p:spPr>
        <p:txBody>
          <a:bodyPr/>
          <a:lstStyle/>
          <a:p>
            <a:r>
              <a:rPr lang="en-US" b="1" dirty="0" smtClean="0"/>
              <a:t>Practice</a:t>
            </a:r>
            <a:r>
              <a:rPr lang="en-US" dirty="0" smtClean="0"/>
              <a:t> </a:t>
            </a:r>
            <a:r>
              <a:rPr lang="en-US" b="1" dirty="0" smtClean="0"/>
              <a:t>(Part 2)</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78</a:t>
            </a:fld>
            <a:endParaRPr lang="en-US"/>
          </a:p>
        </p:txBody>
      </p:sp>
      <p:sp>
        <p:nvSpPr>
          <p:cNvPr id="7" name="TextBox 6"/>
          <p:cNvSpPr txBox="1"/>
          <p:nvPr/>
        </p:nvSpPr>
        <p:spPr>
          <a:xfrm>
            <a:off x="699373" y="2286000"/>
            <a:ext cx="7899445" cy="2677656"/>
          </a:xfrm>
          <a:prstGeom prst="rect">
            <a:avLst/>
          </a:prstGeom>
          <a:noFill/>
        </p:spPr>
        <p:txBody>
          <a:bodyPr wrap="square" rtlCol="0">
            <a:spAutoFit/>
          </a:bodyPr>
          <a:lstStyle/>
          <a:p>
            <a:r>
              <a:rPr lang="en-US" sz="2800" b="1" dirty="0" smtClean="0"/>
              <a:t>The dolphin leaped.</a:t>
            </a:r>
          </a:p>
          <a:p>
            <a:r>
              <a:rPr lang="en-US" sz="2800" b="1" dirty="0" smtClean="0"/>
              <a:t>The dolphin was gray.</a:t>
            </a:r>
          </a:p>
          <a:p>
            <a:r>
              <a:rPr lang="en-US" sz="2800" b="1" dirty="0" smtClean="0"/>
              <a:t>The dolphin was in the aquarium.</a:t>
            </a:r>
          </a:p>
          <a:p>
            <a:r>
              <a:rPr lang="en-US" sz="2800" b="1" dirty="0" smtClean="0"/>
              <a:t>The dolphin leaped through a hoop.</a:t>
            </a:r>
          </a:p>
          <a:p>
            <a:r>
              <a:rPr lang="en-US" sz="2800" b="1" dirty="0" smtClean="0"/>
              <a:t>The hoop was plastic.</a:t>
            </a:r>
          </a:p>
          <a:p>
            <a:r>
              <a:rPr lang="en-US" sz="2800" b="1" dirty="0" smtClean="0"/>
              <a:t>The dolphin leaped gracefully.</a:t>
            </a:r>
            <a:endParaRPr lang="en-US" sz="2800" b="1" dirty="0"/>
          </a:p>
        </p:txBody>
      </p:sp>
    </p:spTree>
    <p:extLst>
      <p:ext uri="{BB962C8B-B14F-4D97-AF65-F5344CB8AC3E}">
        <p14:creationId xmlns:p14="http://schemas.microsoft.com/office/powerpoint/2010/main" val="1326002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373" y="304800"/>
            <a:ext cx="7368861" cy="1143000"/>
          </a:xfrm>
        </p:spPr>
        <p:txBody>
          <a:bodyPr/>
          <a:lstStyle/>
          <a:p>
            <a:r>
              <a:rPr lang="en-US" b="1" dirty="0" smtClean="0"/>
              <a:t>Practice </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79</a:t>
            </a:fld>
            <a:endParaRPr lang="en-US"/>
          </a:p>
        </p:txBody>
      </p:sp>
      <p:sp>
        <p:nvSpPr>
          <p:cNvPr id="7" name="TextBox 6"/>
          <p:cNvSpPr txBox="1"/>
          <p:nvPr/>
        </p:nvSpPr>
        <p:spPr>
          <a:xfrm>
            <a:off x="699373" y="2286000"/>
            <a:ext cx="7899445" cy="2677656"/>
          </a:xfrm>
          <a:prstGeom prst="rect">
            <a:avLst/>
          </a:prstGeom>
          <a:noFill/>
        </p:spPr>
        <p:txBody>
          <a:bodyPr wrap="square" rtlCol="0">
            <a:spAutoFit/>
          </a:bodyPr>
          <a:lstStyle/>
          <a:p>
            <a:r>
              <a:rPr lang="en-US" sz="2800" b="1" dirty="0" smtClean="0"/>
              <a:t>The dolphin leaped.</a:t>
            </a:r>
          </a:p>
          <a:p>
            <a:r>
              <a:rPr lang="en-US" sz="2800" b="1" strike="sngStrike" dirty="0" smtClean="0"/>
              <a:t>The dolphin was </a:t>
            </a:r>
            <a:r>
              <a:rPr lang="en-US" sz="2800" b="1" dirty="0" smtClean="0"/>
              <a:t>gray.</a:t>
            </a:r>
          </a:p>
          <a:p>
            <a:r>
              <a:rPr lang="en-US" sz="2800" b="1" strike="sngStrike" dirty="0" smtClean="0"/>
              <a:t>The dolphin was </a:t>
            </a:r>
            <a:r>
              <a:rPr lang="en-US" sz="2800" b="1" dirty="0" smtClean="0"/>
              <a:t>in the aquarium.</a:t>
            </a:r>
          </a:p>
          <a:p>
            <a:r>
              <a:rPr lang="en-US" sz="2800" b="1" strike="sngStrike" dirty="0" smtClean="0"/>
              <a:t>The dolphin leaped </a:t>
            </a:r>
            <a:r>
              <a:rPr lang="en-US" sz="2800" b="1" dirty="0" smtClean="0"/>
              <a:t>through a hoop.</a:t>
            </a:r>
          </a:p>
          <a:p>
            <a:r>
              <a:rPr lang="en-US" sz="2800" b="1" strike="sngStrike" dirty="0" smtClean="0"/>
              <a:t>The hoop was </a:t>
            </a:r>
            <a:r>
              <a:rPr lang="en-US" sz="2800" b="1" dirty="0" smtClean="0"/>
              <a:t>plastic.</a:t>
            </a:r>
          </a:p>
          <a:p>
            <a:r>
              <a:rPr lang="en-US" sz="2800" b="1" strike="sngStrike" dirty="0" smtClean="0"/>
              <a:t>The dolphin leaped </a:t>
            </a:r>
            <a:r>
              <a:rPr lang="en-US" sz="2800" b="1" dirty="0" smtClean="0"/>
              <a:t>gracefully.</a:t>
            </a:r>
            <a:endParaRPr lang="en-US" sz="2800" b="1" dirty="0"/>
          </a:p>
        </p:txBody>
      </p:sp>
    </p:spTree>
    <p:extLst>
      <p:ext uri="{BB962C8B-B14F-4D97-AF65-F5344CB8AC3E}">
        <p14:creationId xmlns:p14="http://schemas.microsoft.com/office/powerpoint/2010/main" val="3540953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788BF1-8929-A543-AE20-D6BB6422DF8A}" type="slidenum">
              <a:rPr lang="en-US" smtClean="0"/>
              <a:pPr/>
              <a:t>8</a:t>
            </a:fld>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32" t="40950" r="15141" b="26077"/>
          <a:stretch/>
        </p:blipFill>
        <p:spPr bwMode="auto">
          <a:xfrm>
            <a:off x="228599" y="990600"/>
            <a:ext cx="860611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1740" y="6299284"/>
            <a:ext cx="5170005" cy="253916"/>
          </a:xfrm>
          <a:prstGeom prst="rect">
            <a:avLst/>
          </a:prstGeom>
          <a:noFill/>
        </p:spPr>
        <p:txBody>
          <a:bodyPr wrap="none" rtlCol="0">
            <a:spAutoFit/>
          </a:bodyPr>
          <a:lstStyle/>
          <a:p>
            <a:r>
              <a:rPr lang="en-US" sz="1050" dirty="0" smtClean="0"/>
              <a:t>Taken from</a:t>
            </a:r>
            <a:r>
              <a:rPr lang="en-US" sz="1050" b="1" dirty="0" smtClean="0"/>
              <a:t> What Works: Teaching Elementary Students to be Effective Writers</a:t>
            </a:r>
            <a:endParaRPr lang="en-US" sz="1050" b="1" dirty="0"/>
          </a:p>
        </p:txBody>
      </p:sp>
    </p:spTree>
    <p:extLst>
      <p:ext uri="{BB962C8B-B14F-4D97-AF65-F5344CB8AC3E}">
        <p14:creationId xmlns:p14="http://schemas.microsoft.com/office/powerpoint/2010/main" val="28537007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788BF1-8929-A543-AE20-D6BB6422DF8A}" type="slidenum">
              <a:rPr lang="en-US" smtClean="0"/>
              <a:pPr/>
              <a:t>80</a:t>
            </a:fld>
            <a:endParaRPr lang="en-US"/>
          </a:p>
        </p:txBody>
      </p:sp>
      <p:sp>
        <p:nvSpPr>
          <p:cNvPr id="4" name="TextBox 3"/>
          <p:cNvSpPr txBox="1"/>
          <p:nvPr/>
        </p:nvSpPr>
        <p:spPr>
          <a:xfrm>
            <a:off x="656214" y="2286000"/>
            <a:ext cx="7696200" cy="2308324"/>
          </a:xfrm>
          <a:prstGeom prst="rect">
            <a:avLst/>
          </a:prstGeom>
          <a:noFill/>
        </p:spPr>
        <p:txBody>
          <a:bodyPr wrap="square" rtlCol="0">
            <a:spAutoFit/>
          </a:bodyPr>
          <a:lstStyle/>
          <a:p>
            <a:r>
              <a:rPr lang="en-US" sz="3600" b="1" dirty="0" smtClean="0"/>
              <a:t>Combination:  </a:t>
            </a:r>
          </a:p>
          <a:p>
            <a:r>
              <a:rPr lang="en-US" sz="3600" b="1" dirty="0" smtClean="0"/>
              <a:t>The gray dolphin in the aquarium leaped gracefully through a plastic hoop.</a:t>
            </a:r>
            <a:endParaRPr lang="en-US" sz="3600" b="1" dirty="0"/>
          </a:p>
        </p:txBody>
      </p:sp>
    </p:spTree>
    <p:extLst>
      <p:ext uri="{BB962C8B-B14F-4D97-AF65-F5344CB8AC3E}">
        <p14:creationId xmlns:p14="http://schemas.microsoft.com/office/powerpoint/2010/main" val="14291878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788BF1-8929-A543-AE20-D6BB6422DF8A}" type="slidenum">
              <a:rPr lang="en-US" smtClean="0"/>
              <a:pPr/>
              <a:t>81</a:t>
            </a:fld>
            <a:endParaRPr lang="en-US"/>
          </a:p>
        </p:txBody>
      </p:sp>
      <p:sp>
        <p:nvSpPr>
          <p:cNvPr id="4" name="TextBox 3"/>
          <p:cNvSpPr txBox="1"/>
          <p:nvPr/>
        </p:nvSpPr>
        <p:spPr>
          <a:xfrm>
            <a:off x="656214" y="2286000"/>
            <a:ext cx="7696200" cy="2308324"/>
          </a:xfrm>
          <a:prstGeom prst="rect">
            <a:avLst/>
          </a:prstGeom>
          <a:noFill/>
        </p:spPr>
        <p:txBody>
          <a:bodyPr wrap="square" rtlCol="0">
            <a:spAutoFit/>
          </a:bodyPr>
          <a:lstStyle/>
          <a:p>
            <a:r>
              <a:rPr lang="en-US" sz="3600" b="1" dirty="0" smtClean="0"/>
              <a:t>Combination:  </a:t>
            </a:r>
          </a:p>
          <a:p>
            <a:r>
              <a:rPr lang="en-US" sz="3600" b="1" dirty="0" smtClean="0"/>
              <a:t>In the aquarium, the gray dolphin leaped through a plastic hoop gracefully.</a:t>
            </a:r>
            <a:endParaRPr lang="en-US" sz="3600" b="1" dirty="0"/>
          </a:p>
        </p:txBody>
      </p:sp>
    </p:spTree>
    <p:extLst>
      <p:ext uri="{BB962C8B-B14F-4D97-AF65-F5344CB8AC3E}">
        <p14:creationId xmlns:p14="http://schemas.microsoft.com/office/powerpoint/2010/main" val="15563188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788BF1-8929-A543-AE20-D6BB6422DF8A}" type="slidenum">
              <a:rPr lang="en-US" smtClean="0"/>
              <a:pPr/>
              <a:t>82</a:t>
            </a:fld>
            <a:endParaRPr lang="en-US"/>
          </a:p>
        </p:txBody>
      </p:sp>
      <p:sp>
        <p:nvSpPr>
          <p:cNvPr id="4" name="TextBox 3"/>
          <p:cNvSpPr txBox="1"/>
          <p:nvPr/>
        </p:nvSpPr>
        <p:spPr>
          <a:xfrm>
            <a:off x="656214" y="2286000"/>
            <a:ext cx="7696200" cy="2308324"/>
          </a:xfrm>
          <a:prstGeom prst="rect">
            <a:avLst/>
          </a:prstGeom>
          <a:noFill/>
        </p:spPr>
        <p:txBody>
          <a:bodyPr wrap="square" rtlCol="0">
            <a:spAutoFit/>
          </a:bodyPr>
          <a:lstStyle/>
          <a:p>
            <a:r>
              <a:rPr lang="en-US" sz="3600" b="1" dirty="0" smtClean="0"/>
              <a:t>Combination:  </a:t>
            </a:r>
          </a:p>
          <a:p>
            <a:r>
              <a:rPr lang="en-US" sz="3600" b="1" dirty="0" smtClean="0"/>
              <a:t>Gracefully, the gray dolphin in the aquarium leaped through a plastic hoop.</a:t>
            </a:r>
            <a:endParaRPr lang="en-US" sz="3600" b="1" dirty="0"/>
          </a:p>
        </p:txBody>
      </p:sp>
    </p:spTree>
    <p:extLst>
      <p:ext uri="{BB962C8B-B14F-4D97-AF65-F5344CB8AC3E}">
        <p14:creationId xmlns:p14="http://schemas.microsoft.com/office/powerpoint/2010/main" val="23166141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373" y="304800"/>
            <a:ext cx="7368861" cy="1143000"/>
          </a:xfrm>
        </p:spPr>
        <p:txBody>
          <a:bodyPr/>
          <a:lstStyle/>
          <a:p>
            <a:r>
              <a:rPr lang="en-US" b="1" dirty="0" smtClean="0"/>
              <a:t>Practice (Part 3)</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83</a:t>
            </a:fld>
            <a:endParaRPr lang="en-US"/>
          </a:p>
        </p:txBody>
      </p:sp>
      <p:sp>
        <p:nvSpPr>
          <p:cNvPr id="7" name="TextBox 6"/>
          <p:cNvSpPr txBox="1"/>
          <p:nvPr/>
        </p:nvSpPr>
        <p:spPr>
          <a:xfrm>
            <a:off x="699373" y="2209800"/>
            <a:ext cx="7899445" cy="3970318"/>
          </a:xfrm>
          <a:prstGeom prst="rect">
            <a:avLst/>
          </a:prstGeom>
          <a:noFill/>
        </p:spPr>
        <p:txBody>
          <a:bodyPr wrap="square" rtlCol="0">
            <a:spAutoFit/>
          </a:bodyPr>
          <a:lstStyle/>
          <a:p>
            <a:r>
              <a:rPr lang="en-US" sz="2800" b="1" dirty="0" smtClean="0"/>
              <a:t>Grace hurried. </a:t>
            </a:r>
          </a:p>
          <a:p>
            <a:r>
              <a:rPr lang="en-US" sz="2800" b="1" dirty="0" smtClean="0"/>
              <a:t>She did that in the morning.</a:t>
            </a:r>
          </a:p>
          <a:p>
            <a:r>
              <a:rPr lang="en-US" sz="2800" b="1" dirty="0" smtClean="0"/>
              <a:t>She had to mail the letter.</a:t>
            </a:r>
          </a:p>
          <a:p>
            <a:r>
              <a:rPr lang="en-US" sz="2800" b="1" dirty="0" smtClean="0"/>
              <a:t>She would do that before going to school.</a:t>
            </a:r>
          </a:p>
          <a:p>
            <a:r>
              <a:rPr lang="en-US" sz="2800" b="1" dirty="0" smtClean="0"/>
              <a:t>She kept it hidden.</a:t>
            </a:r>
          </a:p>
          <a:p>
            <a:r>
              <a:rPr lang="en-US" sz="2800" b="1" dirty="0" smtClean="0"/>
              <a:t>It was under her cape.</a:t>
            </a:r>
          </a:p>
          <a:p>
            <a:r>
              <a:rPr lang="en-US" sz="2800" b="1" dirty="0" smtClean="0"/>
              <a:t>She had written to Mr. Lincoln.</a:t>
            </a:r>
          </a:p>
          <a:p>
            <a:r>
              <a:rPr lang="en-US" sz="2800" b="1" dirty="0" smtClean="0"/>
              <a:t>Levant would laugh.</a:t>
            </a:r>
          </a:p>
          <a:p>
            <a:r>
              <a:rPr lang="en-US" sz="2800" b="1" dirty="0" smtClean="0"/>
              <a:t>He would do that if he knew about the letter.</a:t>
            </a:r>
            <a:endParaRPr lang="en-US" sz="2800" b="1" dirty="0"/>
          </a:p>
        </p:txBody>
      </p:sp>
    </p:spTree>
    <p:extLst>
      <p:ext uri="{BB962C8B-B14F-4D97-AF65-F5344CB8AC3E}">
        <p14:creationId xmlns:p14="http://schemas.microsoft.com/office/powerpoint/2010/main" val="19865719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788BF1-8929-A543-AE20-D6BB6422DF8A}" type="slidenum">
              <a:rPr lang="en-US" smtClean="0"/>
              <a:pPr/>
              <a:t>84</a:t>
            </a:fld>
            <a:endParaRPr lang="en-US"/>
          </a:p>
        </p:txBody>
      </p:sp>
      <p:sp>
        <p:nvSpPr>
          <p:cNvPr id="4" name="TextBox 3"/>
          <p:cNvSpPr txBox="1"/>
          <p:nvPr/>
        </p:nvSpPr>
        <p:spPr>
          <a:xfrm>
            <a:off x="656214" y="1295400"/>
            <a:ext cx="7696200" cy="5078313"/>
          </a:xfrm>
          <a:prstGeom prst="rect">
            <a:avLst/>
          </a:prstGeom>
          <a:noFill/>
        </p:spPr>
        <p:txBody>
          <a:bodyPr wrap="square" rtlCol="0">
            <a:spAutoFit/>
          </a:bodyPr>
          <a:lstStyle/>
          <a:p>
            <a:r>
              <a:rPr lang="en-US" sz="3600" b="1" dirty="0" smtClean="0"/>
              <a:t>Original text from </a:t>
            </a:r>
            <a:r>
              <a:rPr lang="en-US" sz="3600" b="1" i="1" dirty="0" smtClean="0"/>
              <a:t>Mr. Lincoln’s Whiskers</a:t>
            </a:r>
            <a:r>
              <a:rPr lang="en-US" sz="3600" b="1" dirty="0" smtClean="0"/>
              <a:t> (</a:t>
            </a:r>
            <a:r>
              <a:rPr lang="en-US" sz="3600" b="1" dirty="0" err="1" smtClean="0"/>
              <a:t>Winnick</a:t>
            </a:r>
            <a:r>
              <a:rPr lang="en-US" sz="3600" b="1" dirty="0" smtClean="0"/>
              <a:t>, 1996, p. 12):</a:t>
            </a:r>
          </a:p>
          <a:p>
            <a:endParaRPr lang="en-US" sz="3600" b="1" dirty="0" smtClean="0"/>
          </a:p>
          <a:p>
            <a:r>
              <a:rPr lang="en-US" sz="3600" b="1" dirty="0" smtClean="0"/>
              <a:t>In the morning, Grace hurried to mail the letter before going to school.  She kept it hidden under her cape.  If Levant knew she had written to Mr. Lincoln, he would laugh.</a:t>
            </a:r>
            <a:endParaRPr lang="en-US" sz="3600" b="1" dirty="0"/>
          </a:p>
        </p:txBody>
      </p:sp>
    </p:spTree>
    <p:extLst>
      <p:ext uri="{BB962C8B-B14F-4D97-AF65-F5344CB8AC3E}">
        <p14:creationId xmlns:p14="http://schemas.microsoft.com/office/powerpoint/2010/main" val="36536445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EXTRA Practice  Possibilities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85</a:t>
            </a:fld>
            <a:endParaRPr lang="en-US"/>
          </a:p>
        </p:txBody>
      </p:sp>
      <p:sp>
        <p:nvSpPr>
          <p:cNvPr id="4" name="TextBox 3"/>
          <p:cNvSpPr txBox="1"/>
          <p:nvPr/>
        </p:nvSpPr>
        <p:spPr>
          <a:xfrm>
            <a:off x="685800" y="2685871"/>
            <a:ext cx="5288627" cy="2062103"/>
          </a:xfrm>
          <a:prstGeom prst="rect">
            <a:avLst/>
          </a:prstGeom>
          <a:noFill/>
        </p:spPr>
        <p:txBody>
          <a:bodyPr wrap="none" rtlCol="0">
            <a:spAutoFit/>
          </a:bodyPr>
          <a:lstStyle/>
          <a:p>
            <a:pPr marL="285750" indent="-285750">
              <a:buFont typeface="Arial" pitchFamily="34" charset="0"/>
              <a:buChar char="•"/>
            </a:pPr>
            <a:r>
              <a:rPr lang="en-US" sz="3200" b="1" dirty="0" smtClean="0"/>
              <a:t>Marker Boards</a:t>
            </a:r>
          </a:p>
          <a:p>
            <a:pPr marL="285750" indent="-285750">
              <a:buFont typeface="Arial" pitchFamily="34" charset="0"/>
              <a:buChar char="•"/>
            </a:pPr>
            <a:r>
              <a:rPr lang="en-US" sz="3200" b="1" dirty="0" smtClean="0"/>
              <a:t>Picture Walks</a:t>
            </a:r>
          </a:p>
          <a:p>
            <a:pPr marL="285750" indent="-285750">
              <a:buFont typeface="Arial" pitchFamily="34" charset="0"/>
              <a:buChar char="•"/>
            </a:pPr>
            <a:r>
              <a:rPr lang="en-US" sz="3200" b="1" dirty="0" smtClean="0"/>
              <a:t>Sentence Expansion</a:t>
            </a:r>
          </a:p>
          <a:p>
            <a:pPr marL="285750" indent="-285750">
              <a:buFont typeface="Arial" pitchFamily="34" charset="0"/>
              <a:buChar char="•"/>
            </a:pPr>
            <a:r>
              <a:rPr lang="en-US" sz="3200" b="1" dirty="0" smtClean="0"/>
              <a:t>Color-Coded Sentences</a:t>
            </a:r>
            <a:endParaRPr lang="en-US" sz="3200" b="1" dirty="0"/>
          </a:p>
        </p:txBody>
      </p:sp>
    </p:spTree>
    <p:extLst>
      <p:ext uri="{BB962C8B-B14F-4D97-AF65-F5344CB8AC3E}">
        <p14:creationId xmlns:p14="http://schemas.microsoft.com/office/powerpoint/2010/main" val="42899488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Marker Boards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86</a:t>
            </a:fld>
            <a:endParaRPr lang="en-US"/>
          </a:p>
        </p:txBody>
      </p:sp>
      <p:sp>
        <p:nvSpPr>
          <p:cNvPr id="4" name="TextBox 3"/>
          <p:cNvSpPr txBox="1"/>
          <p:nvPr/>
        </p:nvSpPr>
        <p:spPr>
          <a:xfrm>
            <a:off x="609601" y="2514600"/>
            <a:ext cx="7924800" cy="3539430"/>
          </a:xfrm>
          <a:prstGeom prst="rect">
            <a:avLst/>
          </a:prstGeom>
          <a:noFill/>
        </p:spPr>
        <p:txBody>
          <a:bodyPr wrap="square" rtlCol="0">
            <a:spAutoFit/>
          </a:bodyPr>
          <a:lstStyle/>
          <a:p>
            <a:pPr marL="457200" indent="-457200">
              <a:buFont typeface="Arial" pitchFamily="34" charset="0"/>
              <a:buChar char="•"/>
            </a:pPr>
            <a:r>
              <a:rPr lang="en-US" sz="2800" b="1" dirty="0" smtClean="0"/>
              <a:t>Number off by 3s</a:t>
            </a:r>
          </a:p>
          <a:p>
            <a:pPr marL="457200" indent="-457200">
              <a:buFont typeface="Arial" pitchFamily="34" charset="0"/>
              <a:buChar char="•"/>
            </a:pPr>
            <a:r>
              <a:rPr lang="en-US" sz="2800" b="1" dirty="0" smtClean="0"/>
              <a:t>All students on the team write the exact same sentence, checking each other’s work</a:t>
            </a:r>
          </a:p>
          <a:p>
            <a:pPr marL="457200" indent="-457200">
              <a:buFont typeface="Arial" pitchFamily="34" charset="0"/>
              <a:buChar char="•"/>
            </a:pPr>
            <a:r>
              <a:rPr lang="en-US" sz="2800" b="1" dirty="0" smtClean="0"/>
              <a:t>Teacher tells what pattern to write, including a word to use</a:t>
            </a:r>
          </a:p>
          <a:p>
            <a:pPr marL="457200" indent="-457200">
              <a:buFont typeface="Arial" pitchFamily="34" charset="0"/>
              <a:buChar char="•"/>
            </a:pPr>
            <a:r>
              <a:rPr lang="en-US" sz="2800" b="1" dirty="0" smtClean="0"/>
              <a:t>Students may use their binders</a:t>
            </a:r>
          </a:p>
          <a:p>
            <a:pPr marL="457200" indent="-457200">
              <a:buFont typeface="Arial" pitchFamily="34" charset="0"/>
              <a:buChar char="•"/>
            </a:pPr>
            <a:r>
              <a:rPr lang="en-US" sz="2800" b="1" dirty="0" smtClean="0"/>
              <a:t>Points awarded for PERFECT sentences</a:t>
            </a:r>
            <a:endParaRPr lang="en-US" sz="2800" b="1" dirty="0"/>
          </a:p>
        </p:txBody>
      </p:sp>
    </p:spTree>
    <p:extLst>
      <p:ext uri="{BB962C8B-B14F-4D97-AF65-F5344CB8AC3E}">
        <p14:creationId xmlns:p14="http://schemas.microsoft.com/office/powerpoint/2010/main" val="23405688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Picture Walk</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87</a:t>
            </a:fld>
            <a:endParaRPr lang="en-US"/>
          </a:p>
        </p:txBody>
      </p:sp>
      <p:pic>
        <p:nvPicPr>
          <p:cNvPr id="1028" name="Picture 4" descr="https://res-1.cloudinary.com/simpleview/image/upload/c_fill,f_auto,h_520,q_50,w_1024/v1/clients/ftlauderdale/TurtleBoy_d3c68ee7-781c-44b4-9a75-78ad7a8320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32384"/>
            <a:ext cx="6248400" cy="31730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7800" y="5257800"/>
            <a:ext cx="6248400" cy="892552"/>
          </a:xfrm>
          <a:prstGeom prst="rect">
            <a:avLst/>
          </a:prstGeom>
          <a:noFill/>
        </p:spPr>
        <p:txBody>
          <a:bodyPr wrap="square" rtlCol="0">
            <a:spAutoFit/>
          </a:bodyPr>
          <a:lstStyle/>
          <a:p>
            <a:r>
              <a:rPr lang="en-US" sz="2600" b="1" dirty="0" smtClean="0"/>
              <a:t>Target Sentence:  The diver, a young boy, swam toward the sea turtle. </a:t>
            </a:r>
            <a:endParaRPr lang="en-US" sz="2600" b="1" dirty="0"/>
          </a:p>
        </p:txBody>
      </p:sp>
    </p:spTree>
    <p:extLst>
      <p:ext uri="{BB962C8B-B14F-4D97-AF65-F5344CB8AC3E}">
        <p14:creationId xmlns:p14="http://schemas.microsoft.com/office/powerpoint/2010/main" val="6271976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Sentence Expansion</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88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60638939"/>
              </p:ext>
            </p:extLst>
          </p:nvPr>
        </p:nvGraphicFramePr>
        <p:xfrm>
          <a:off x="533400" y="1651000"/>
          <a:ext cx="8077200" cy="4572000"/>
        </p:xfrm>
        <a:graphic>
          <a:graphicData uri="http://schemas.openxmlformats.org/drawingml/2006/table">
            <a:tbl>
              <a:tblPr firstRow="1" bandRow="1">
                <a:tableStyleId>{5C22544A-7EE6-4342-B048-85BDC9FD1C3A}</a:tableStyleId>
              </a:tblPr>
              <a:tblGrid>
                <a:gridCol w="2590800"/>
                <a:gridCol w="5486400"/>
              </a:tblGrid>
              <a:tr h="370840">
                <a:tc>
                  <a:txBody>
                    <a:bodyPr/>
                    <a:lstStyle/>
                    <a:p>
                      <a:r>
                        <a:rPr lang="en-US" sz="2400" dirty="0" smtClean="0">
                          <a:solidFill>
                            <a:schemeClr val="tx1"/>
                          </a:solidFill>
                        </a:rPr>
                        <a:t>Embed the Following</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New Sentence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smtClean="0">
                          <a:solidFill>
                            <a:schemeClr val="tx1"/>
                          </a:solidFill>
                        </a:rPr>
                        <a:t>The squirrel scampered.</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Prepositional Phrase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i="1" dirty="0" smtClean="0">
                          <a:solidFill>
                            <a:schemeClr val="tx1"/>
                          </a:solidFill>
                        </a:rPr>
                        <a:t>In</a:t>
                      </a:r>
                      <a:r>
                        <a:rPr lang="en-US" sz="2400" i="1" baseline="0" dirty="0" smtClean="0">
                          <a:solidFill>
                            <a:schemeClr val="tx1"/>
                          </a:solidFill>
                        </a:rPr>
                        <a:t> the morning</a:t>
                      </a:r>
                      <a:r>
                        <a:rPr lang="en-US" sz="2400" i="0" baseline="0" dirty="0" smtClean="0">
                          <a:solidFill>
                            <a:schemeClr val="tx1"/>
                          </a:solidFill>
                        </a:rPr>
                        <a:t>, the squirrel scampered.</a:t>
                      </a:r>
                      <a:endParaRPr lang="en-US" sz="24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Adjective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In the morning, the </a:t>
                      </a:r>
                      <a:r>
                        <a:rPr lang="en-US" sz="2400" i="1" dirty="0" smtClean="0">
                          <a:solidFill>
                            <a:schemeClr val="tx1"/>
                          </a:solidFill>
                        </a:rPr>
                        <a:t>brown</a:t>
                      </a:r>
                      <a:r>
                        <a:rPr lang="en-US" sz="2400" i="0" dirty="0" smtClean="0">
                          <a:solidFill>
                            <a:schemeClr val="tx1"/>
                          </a:solidFill>
                        </a:rPr>
                        <a:t> squirrel scampered.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Adverb</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In the morning,</a:t>
                      </a:r>
                      <a:r>
                        <a:rPr lang="en-US" sz="2400" baseline="0" dirty="0" smtClean="0">
                          <a:solidFill>
                            <a:schemeClr val="tx1"/>
                          </a:solidFill>
                        </a:rPr>
                        <a:t> the brown squirrel scampered </a:t>
                      </a:r>
                      <a:r>
                        <a:rPr lang="en-US" sz="2400" i="1" baseline="0" dirty="0" smtClean="0">
                          <a:solidFill>
                            <a:schemeClr val="tx1"/>
                          </a:solidFill>
                        </a:rPr>
                        <a:t>playfully</a:t>
                      </a:r>
                      <a:r>
                        <a:rPr lang="en-US" sz="2400" i="0" baseline="0" dirty="0" smtClean="0">
                          <a:solidFill>
                            <a:schemeClr val="tx1"/>
                          </a:solidFill>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Revise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In the morning, the brown squirrel scampered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5689988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Color-Coded Sentences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89</a:t>
            </a:fld>
            <a:endParaRPr lang="en-US"/>
          </a:p>
        </p:txBody>
      </p:sp>
      <p:pic>
        <p:nvPicPr>
          <p:cNvPr id="1026" name="Picture 2" descr="http://cdn.dick-blick.com/items/129/06/12906-1096-3w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715000"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6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788BF1-8929-A543-AE20-D6BB6422DF8A}" type="slidenum">
              <a:rPr lang="en-US" smtClean="0"/>
              <a:pPr/>
              <a:t>9</a:t>
            </a:fld>
            <a:endParaRPr lang="en-U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88" t="10561" r="20312" b="4525"/>
          <a:stretch/>
        </p:blipFill>
        <p:spPr bwMode="auto">
          <a:xfrm>
            <a:off x="1371600" y="76200"/>
            <a:ext cx="6477000" cy="675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1924643" y="3714280"/>
            <a:ext cx="5170005" cy="253916"/>
          </a:xfrm>
          <a:prstGeom prst="rect">
            <a:avLst/>
          </a:prstGeom>
          <a:noFill/>
        </p:spPr>
        <p:txBody>
          <a:bodyPr wrap="none" rtlCol="0">
            <a:spAutoFit/>
          </a:bodyPr>
          <a:lstStyle/>
          <a:p>
            <a:r>
              <a:rPr lang="en-US" sz="1050" dirty="0" smtClean="0"/>
              <a:t>Taken from</a:t>
            </a:r>
            <a:r>
              <a:rPr lang="en-US" sz="1050" b="1" dirty="0" smtClean="0"/>
              <a:t> What Works: Teaching Elementary Students to be Effective Writers</a:t>
            </a:r>
            <a:endParaRPr lang="en-US" sz="1050" b="1" dirty="0"/>
          </a:p>
        </p:txBody>
      </p:sp>
    </p:spTree>
    <p:extLst>
      <p:ext uri="{BB962C8B-B14F-4D97-AF65-F5344CB8AC3E}">
        <p14:creationId xmlns:p14="http://schemas.microsoft.com/office/powerpoint/2010/main" val="22839752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458634" cy="1143000"/>
          </a:xfrm>
        </p:spPr>
        <p:txBody>
          <a:bodyPr>
            <a:normAutofit fontScale="90000"/>
          </a:bodyPr>
          <a:lstStyle/>
          <a:p>
            <a:r>
              <a:rPr lang="en-US" b="1" dirty="0" smtClean="0"/>
              <a:t>Short Writing Assignments</a:t>
            </a:r>
            <a:br>
              <a:rPr lang="en-US" b="1" dirty="0" smtClean="0"/>
            </a:br>
            <a:r>
              <a:rPr lang="en-US" sz="3100" b="1" dirty="0" smtClean="0"/>
              <a:t>(Opening Activities)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90</a:t>
            </a:fld>
            <a:endParaRPr lang="en-US"/>
          </a:p>
        </p:txBody>
      </p:sp>
      <p:sp>
        <p:nvSpPr>
          <p:cNvPr id="4" name="TextBox 3"/>
          <p:cNvSpPr txBox="1"/>
          <p:nvPr/>
        </p:nvSpPr>
        <p:spPr>
          <a:xfrm>
            <a:off x="609600" y="2586097"/>
            <a:ext cx="4677884" cy="2062103"/>
          </a:xfrm>
          <a:prstGeom prst="rect">
            <a:avLst/>
          </a:prstGeom>
          <a:noFill/>
        </p:spPr>
        <p:txBody>
          <a:bodyPr wrap="none" rtlCol="0">
            <a:spAutoFit/>
          </a:bodyPr>
          <a:lstStyle/>
          <a:p>
            <a:pPr marL="285750" indent="-285750">
              <a:buFont typeface="Arial" pitchFamily="34" charset="0"/>
              <a:buChar char="•"/>
            </a:pPr>
            <a:r>
              <a:rPr lang="en-US" sz="3200" b="1" dirty="0" smtClean="0"/>
              <a:t>Personal Descriptions</a:t>
            </a:r>
          </a:p>
          <a:p>
            <a:pPr marL="285750" indent="-285750">
              <a:buFont typeface="Arial" pitchFamily="34" charset="0"/>
              <a:buChar char="•"/>
            </a:pPr>
            <a:r>
              <a:rPr lang="en-US" sz="3200" b="1" dirty="0" smtClean="0"/>
              <a:t>Write-Embed-Revise</a:t>
            </a:r>
          </a:p>
          <a:p>
            <a:pPr marL="285750" indent="-285750">
              <a:buFont typeface="Arial" pitchFamily="34" charset="0"/>
              <a:buChar char="•"/>
            </a:pPr>
            <a:r>
              <a:rPr lang="en-US" sz="3200" b="1" dirty="0" smtClean="0"/>
              <a:t>Floodlight/Flashlight</a:t>
            </a:r>
          </a:p>
          <a:p>
            <a:pPr marL="285750" indent="-285750">
              <a:buFont typeface="Arial" pitchFamily="34" charset="0"/>
              <a:buChar char="•"/>
            </a:pPr>
            <a:r>
              <a:rPr lang="en-US" sz="3200" b="1" dirty="0" smtClean="0"/>
              <a:t>Help Me Visualize</a:t>
            </a:r>
            <a:endParaRPr lang="en-US" sz="3200" b="1" dirty="0"/>
          </a:p>
        </p:txBody>
      </p:sp>
    </p:spTree>
    <p:extLst>
      <p:ext uri="{BB962C8B-B14F-4D97-AF65-F5344CB8AC3E}">
        <p14:creationId xmlns:p14="http://schemas.microsoft.com/office/powerpoint/2010/main" val="36303034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Personal Descriptions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21685626"/>
              </p:ext>
            </p:extLst>
          </p:nvPr>
        </p:nvGraphicFramePr>
        <p:xfrm>
          <a:off x="609600" y="2011680"/>
          <a:ext cx="7924800" cy="301752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r>
                        <a:rPr lang="en-US" sz="2400" dirty="0" smtClean="0">
                          <a:solidFill>
                            <a:schemeClr val="tx1"/>
                          </a:solidFill>
                        </a:rPr>
                        <a:t>Guitar</a:t>
                      </a:r>
                    </a:p>
                    <a:p>
                      <a:r>
                        <a:rPr lang="en-US" sz="2400" dirty="0" smtClean="0">
                          <a:solidFill>
                            <a:schemeClr val="tx1"/>
                          </a:solidFill>
                        </a:rPr>
                        <a:t>Book</a:t>
                      </a:r>
                    </a:p>
                    <a:p>
                      <a:r>
                        <a:rPr lang="en-US" sz="2400" dirty="0" smtClean="0">
                          <a:solidFill>
                            <a:schemeClr val="tx1"/>
                          </a:solidFill>
                        </a:rPr>
                        <a:t>Soda</a:t>
                      </a:r>
                    </a:p>
                    <a:p>
                      <a:r>
                        <a:rPr lang="en-US" sz="2400" dirty="0" smtClean="0">
                          <a:solidFill>
                            <a:schemeClr val="tx1"/>
                          </a:solidFill>
                        </a:rPr>
                        <a:t>Refrigerator</a:t>
                      </a:r>
                    </a:p>
                    <a:p>
                      <a:r>
                        <a:rPr lang="en-US" sz="2400" dirty="0" smtClean="0">
                          <a:solidFill>
                            <a:schemeClr val="tx1"/>
                          </a:solidFill>
                        </a:rPr>
                        <a:t>Microwave</a:t>
                      </a:r>
                    </a:p>
                    <a:p>
                      <a:r>
                        <a:rPr lang="en-US" sz="2400" dirty="0" smtClean="0">
                          <a:solidFill>
                            <a:schemeClr val="tx1"/>
                          </a:solidFill>
                        </a:rPr>
                        <a:t>Flowers</a:t>
                      </a:r>
                    </a:p>
                    <a:p>
                      <a:r>
                        <a:rPr lang="en-US" sz="2400" dirty="0" smtClean="0">
                          <a:solidFill>
                            <a:schemeClr val="tx1"/>
                          </a:solidFill>
                        </a:rPr>
                        <a:t>Printer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Garmin</a:t>
                      </a:r>
                    </a:p>
                    <a:p>
                      <a:r>
                        <a:rPr lang="en-US" sz="2400" dirty="0" err="1" smtClean="0">
                          <a:solidFill>
                            <a:schemeClr val="tx1"/>
                          </a:solidFill>
                        </a:rPr>
                        <a:t>Brussel</a:t>
                      </a:r>
                      <a:r>
                        <a:rPr lang="en-US" sz="2400" dirty="0" smtClean="0">
                          <a:solidFill>
                            <a:schemeClr val="tx1"/>
                          </a:solidFill>
                        </a:rPr>
                        <a:t> sprouts</a:t>
                      </a:r>
                    </a:p>
                    <a:p>
                      <a:r>
                        <a:rPr lang="en-US" sz="2400" dirty="0" smtClean="0">
                          <a:solidFill>
                            <a:schemeClr val="tx1"/>
                          </a:solidFill>
                        </a:rPr>
                        <a:t>Running shoe</a:t>
                      </a:r>
                    </a:p>
                    <a:p>
                      <a:r>
                        <a:rPr lang="en-US" sz="2400" dirty="0" smtClean="0">
                          <a:solidFill>
                            <a:schemeClr val="tx1"/>
                          </a:solidFill>
                        </a:rPr>
                        <a:t>Treadmill</a:t>
                      </a:r>
                    </a:p>
                    <a:p>
                      <a:r>
                        <a:rPr lang="en-US" sz="2400" dirty="0" smtClean="0">
                          <a:solidFill>
                            <a:schemeClr val="tx1"/>
                          </a:solidFill>
                        </a:rPr>
                        <a:t>Computer</a:t>
                      </a:r>
                    </a:p>
                    <a:p>
                      <a:r>
                        <a:rPr lang="en-US" sz="2400" dirty="0" smtClean="0">
                          <a:solidFill>
                            <a:schemeClr val="tx1"/>
                          </a:solidFill>
                        </a:rPr>
                        <a:t>Juice </a:t>
                      </a:r>
                    </a:p>
                    <a:p>
                      <a:r>
                        <a:rPr lang="en-US" sz="2400" dirty="0" smtClean="0">
                          <a:solidFill>
                            <a:schemeClr val="tx1"/>
                          </a:solidFill>
                        </a:rPr>
                        <a:t>Eye glasses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Magazines</a:t>
                      </a:r>
                    </a:p>
                    <a:p>
                      <a:r>
                        <a:rPr lang="en-US" sz="2400" dirty="0" smtClean="0">
                          <a:solidFill>
                            <a:schemeClr val="tx1"/>
                          </a:solidFill>
                        </a:rPr>
                        <a:t>Rap</a:t>
                      </a:r>
                      <a:r>
                        <a:rPr lang="en-US" sz="2400" baseline="0" dirty="0" smtClean="0">
                          <a:solidFill>
                            <a:schemeClr val="tx1"/>
                          </a:solidFill>
                        </a:rPr>
                        <a:t> music</a:t>
                      </a:r>
                    </a:p>
                    <a:p>
                      <a:r>
                        <a:rPr lang="en-US" sz="2400" baseline="0" dirty="0" smtClean="0">
                          <a:solidFill>
                            <a:schemeClr val="tx1"/>
                          </a:solidFill>
                        </a:rPr>
                        <a:t>Poetry</a:t>
                      </a:r>
                    </a:p>
                    <a:p>
                      <a:r>
                        <a:rPr lang="en-US" sz="2400" baseline="0" dirty="0" smtClean="0">
                          <a:solidFill>
                            <a:schemeClr val="tx1"/>
                          </a:solidFill>
                        </a:rPr>
                        <a:t>Thumbtack</a:t>
                      </a:r>
                    </a:p>
                    <a:p>
                      <a:r>
                        <a:rPr lang="en-US" sz="2400" baseline="0" dirty="0" smtClean="0">
                          <a:solidFill>
                            <a:schemeClr val="tx1"/>
                          </a:solidFill>
                        </a:rPr>
                        <a:t>Cell phone</a:t>
                      </a:r>
                    </a:p>
                    <a:p>
                      <a:r>
                        <a:rPr lang="en-US" sz="2400" baseline="0" dirty="0" smtClean="0">
                          <a:solidFill>
                            <a:schemeClr val="tx1"/>
                          </a:solidFill>
                        </a:rPr>
                        <a:t>Remote control car</a:t>
                      </a:r>
                    </a:p>
                    <a:p>
                      <a:r>
                        <a:rPr lang="en-US" sz="2400" baseline="0" dirty="0" smtClean="0">
                          <a:solidFill>
                            <a:schemeClr val="tx1"/>
                          </a:solidFill>
                        </a:rPr>
                        <a:t>Pencil </a:t>
                      </a:r>
                      <a:endParaRPr lang="en-US" sz="2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093276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Write-Embed-Revise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92</a:t>
            </a:fld>
            <a:endParaRPr lang="en-US"/>
          </a:p>
        </p:txBody>
      </p:sp>
      <p:sp>
        <p:nvSpPr>
          <p:cNvPr id="4" name="TextBox 3"/>
          <p:cNvSpPr txBox="1"/>
          <p:nvPr/>
        </p:nvSpPr>
        <p:spPr>
          <a:xfrm>
            <a:off x="609600" y="1524000"/>
            <a:ext cx="6561412" cy="584775"/>
          </a:xfrm>
          <a:prstGeom prst="rect">
            <a:avLst/>
          </a:prstGeom>
          <a:noFill/>
        </p:spPr>
        <p:txBody>
          <a:bodyPr wrap="none" rtlCol="0">
            <a:spAutoFit/>
          </a:bodyPr>
          <a:lstStyle/>
          <a:p>
            <a:r>
              <a:rPr lang="en-US" sz="3200" b="1" dirty="0" smtClean="0"/>
              <a:t>The squirrel climbed up the tree.</a:t>
            </a:r>
            <a:endParaRPr lang="en-US" sz="3200" b="1" dirty="0"/>
          </a:p>
        </p:txBody>
      </p:sp>
      <p:sp>
        <p:nvSpPr>
          <p:cNvPr id="5" name="TextBox 4"/>
          <p:cNvSpPr txBox="1"/>
          <p:nvPr/>
        </p:nvSpPr>
        <p:spPr>
          <a:xfrm>
            <a:off x="609600" y="2209800"/>
            <a:ext cx="8001000" cy="2062103"/>
          </a:xfrm>
          <a:prstGeom prst="rect">
            <a:avLst/>
          </a:prstGeom>
          <a:noFill/>
        </p:spPr>
        <p:txBody>
          <a:bodyPr wrap="square" rtlCol="0">
            <a:spAutoFit/>
          </a:bodyPr>
          <a:lstStyle/>
          <a:p>
            <a:r>
              <a:rPr lang="en-US" sz="3200" b="1" dirty="0" smtClean="0"/>
              <a:t>The frisky, furry, bushy-tailed brown squirrel climbed quickly to the top of the towering old oak tree loaded with acorns in the neighbor’s yard.</a:t>
            </a:r>
            <a:endParaRPr lang="en-US" sz="3200" b="1" dirty="0"/>
          </a:p>
        </p:txBody>
      </p:sp>
      <p:sp>
        <p:nvSpPr>
          <p:cNvPr id="6" name="TextBox 5"/>
          <p:cNvSpPr txBox="1"/>
          <p:nvPr/>
        </p:nvSpPr>
        <p:spPr>
          <a:xfrm>
            <a:off x="609600" y="4495800"/>
            <a:ext cx="7848600" cy="1569660"/>
          </a:xfrm>
          <a:prstGeom prst="rect">
            <a:avLst/>
          </a:prstGeom>
          <a:noFill/>
        </p:spPr>
        <p:txBody>
          <a:bodyPr wrap="square" rtlCol="0">
            <a:spAutoFit/>
          </a:bodyPr>
          <a:lstStyle/>
          <a:p>
            <a:r>
              <a:rPr lang="en-US" sz="3200" b="1" dirty="0" smtClean="0"/>
              <a:t>In search of acorns, the squirrel scampered to the top of my neighbor’s tree.</a:t>
            </a:r>
            <a:endParaRPr lang="en-US" sz="3200" b="1" dirty="0"/>
          </a:p>
        </p:txBody>
      </p:sp>
    </p:spTree>
    <p:extLst>
      <p:ext uri="{BB962C8B-B14F-4D97-AF65-F5344CB8AC3E}">
        <p14:creationId xmlns:p14="http://schemas.microsoft.com/office/powerpoint/2010/main" val="235280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1143000"/>
          </a:xfrm>
        </p:spPr>
        <p:txBody>
          <a:bodyPr>
            <a:normAutofit/>
          </a:bodyPr>
          <a:lstStyle/>
          <a:p>
            <a:r>
              <a:rPr lang="en-US" b="1" dirty="0" smtClean="0"/>
              <a:t>Floodlight-Flashlight Sentences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59698027"/>
              </p:ext>
            </p:extLst>
          </p:nvPr>
        </p:nvGraphicFramePr>
        <p:xfrm>
          <a:off x="571500" y="1600200"/>
          <a:ext cx="8001000" cy="4485640"/>
        </p:xfrm>
        <a:graphic>
          <a:graphicData uri="http://schemas.openxmlformats.org/drawingml/2006/table">
            <a:tbl>
              <a:tblPr firstRow="1" bandRow="1">
                <a:tableStyleId>{5C22544A-7EE6-4342-B048-85BDC9FD1C3A}</a:tableStyleId>
              </a:tblPr>
              <a:tblGrid>
                <a:gridCol w="1447800"/>
                <a:gridCol w="1981200"/>
                <a:gridCol w="4572000"/>
              </a:tblGrid>
              <a:tr h="370840">
                <a:tc>
                  <a:txBody>
                    <a:bodyPr/>
                    <a:lstStyle/>
                    <a:p>
                      <a:r>
                        <a:rPr lang="en-US" b="1" dirty="0" smtClean="0">
                          <a:solidFill>
                            <a:schemeClr val="tx1"/>
                          </a:solidFill>
                        </a:rPr>
                        <a:t>Floodlight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Flashlight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Sentence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solidFill>
                            <a:schemeClr val="tx1"/>
                          </a:solidFill>
                        </a:rPr>
                        <a:t>Character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chemeClr val="tx1"/>
                          </a:solidFill>
                        </a:rPr>
                        <a:t>Spongebob</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chemeClr val="tx1"/>
                          </a:solidFill>
                        </a:rPr>
                        <a:t>Spongebob</a:t>
                      </a:r>
                      <a:r>
                        <a:rPr lang="en-US" dirty="0" smtClean="0">
                          <a:solidFill>
                            <a:schemeClr val="tx1"/>
                          </a:solidFill>
                        </a:rPr>
                        <a:t>, who</a:t>
                      </a:r>
                      <a:r>
                        <a:rPr lang="en-US" baseline="0" dirty="0" smtClean="0">
                          <a:solidFill>
                            <a:schemeClr val="tx1"/>
                          </a:solidFill>
                        </a:rPr>
                        <a:t> lives in a pineapple under the sea, fries crabby patties at the </a:t>
                      </a:r>
                      <a:r>
                        <a:rPr lang="en-US" baseline="0" dirty="0" err="1" smtClean="0">
                          <a:solidFill>
                            <a:schemeClr val="tx1"/>
                          </a:solidFill>
                        </a:rPr>
                        <a:t>Krusty</a:t>
                      </a:r>
                      <a:r>
                        <a:rPr lang="en-US" baseline="0" dirty="0" smtClean="0">
                          <a:solidFill>
                            <a:schemeClr val="tx1"/>
                          </a:solidFill>
                        </a:rPr>
                        <a:t> </a:t>
                      </a:r>
                      <a:r>
                        <a:rPr lang="en-US" baseline="0" dirty="0" err="1" smtClean="0">
                          <a:solidFill>
                            <a:schemeClr val="tx1"/>
                          </a:solidFill>
                        </a:rPr>
                        <a:t>Krab</a:t>
                      </a:r>
                      <a:r>
                        <a:rPr lang="en-US" baseline="0"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solidFill>
                            <a:schemeClr val="tx1"/>
                          </a:solidFill>
                        </a:rPr>
                        <a:t>Car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Mustang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When my old car died, I bought a new Mustang.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solidFill>
                            <a:schemeClr val="tx1"/>
                          </a:solidFill>
                        </a:rPr>
                        <a:t>Flower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rose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Each bridesmaid carried a single yellow rose, the state flower of Texas.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solidFill>
                            <a:schemeClr val="tx1"/>
                          </a:solidFill>
                        </a:rPr>
                        <a:t>Book</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i="1" dirty="0" smtClean="0">
                          <a:solidFill>
                            <a:schemeClr val="tx1"/>
                          </a:solidFill>
                        </a:rPr>
                        <a:t>The Lightning Thief</a:t>
                      </a:r>
                      <a:endParaRPr lang="en-US"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The student</a:t>
                      </a:r>
                      <a:r>
                        <a:rPr lang="en-US" baseline="0" dirty="0" smtClean="0">
                          <a:solidFill>
                            <a:schemeClr val="tx1"/>
                          </a:solidFill>
                        </a:rPr>
                        <a:t> enjoyed </a:t>
                      </a:r>
                      <a:r>
                        <a:rPr lang="en-US" i="1" baseline="0" dirty="0" smtClean="0">
                          <a:solidFill>
                            <a:schemeClr val="tx1"/>
                          </a:solidFill>
                        </a:rPr>
                        <a:t>The Lightning Thief</a:t>
                      </a:r>
                      <a:r>
                        <a:rPr lang="en-US" i="0" baseline="0" dirty="0" smtClean="0">
                          <a:solidFill>
                            <a:schemeClr val="tx1"/>
                          </a:solidFill>
                        </a:rPr>
                        <a:t> movie until he read the book.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solidFill>
                            <a:schemeClr val="tx1"/>
                          </a:solidFill>
                        </a:rPr>
                        <a:t>Artist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Picasso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Chicago features several sculptures by the artist Picasso.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b="1" dirty="0" smtClean="0">
                          <a:solidFill>
                            <a:schemeClr val="tx1"/>
                          </a:solidFill>
                        </a:rPr>
                        <a:t>Scientist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Einstein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Many people consider Einstein the greatest scientist of all time.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170851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Help Me Visualize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94</a:t>
            </a:fld>
            <a:endParaRPr lang="en-US"/>
          </a:p>
        </p:txBody>
      </p:sp>
      <p:sp>
        <p:nvSpPr>
          <p:cNvPr id="4" name="TextBox 3"/>
          <p:cNvSpPr txBox="1"/>
          <p:nvPr/>
        </p:nvSpPr>
        <p:spPr>
          <a:xfrm>
            <a:off x="609600" y="1828800"/>
            <a:ext cx="7848600" cy="1569660"/>
          </a:xfrm>
          <a:prstGeom prst="rect">
            <a:avLst/>
          </a:prstGeom>
          <a:noFill/>
        </p:spPr>
        <p:txBody>
          <a:bodyPr wrap="square" rtlCol="0">
            <a:spAutoFit/>
          </a:bodyPr>
          <a:lstStyle/>
          <a:p>
            <a:r>
              <a:rPr lang="en-US" sz="3200" b="1" dirty="0" smtClean="0"/>
              <a:t>Students simply write a sentence about the picture that uses a specific noun and vivid verb. </a:t>
            </a:r>
            <a:endParaRPr lang="en-US" sz="3200" b="1" dirty="0"/>
          </a:p>
        </p:txBody>
      </p:sp>
      <p:pic>
        <p:nvPicPr>
          <p:cNvPr id="2050" name="Picture 2" descr="http://static1.squarespace.com/static/541f2d69e4b0d73925168fdf/t/541fb58be4b0eb59deae9912/1417755071360/bigstock-german-boxer-dog-running-with--47973809.jpg?format=15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2400"/>
            <a:ext cx="7620000" cy="506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1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58634" cy="1143000"/>
          </a:xfrm>
        </p:spPr>
        <p:txBody>
          <a:bodyPr>
            <a:normAutofit fontScale="90000"/>
          </a:bodyPr>
          <a:lstStyle/>
          <a:p>
            <a:r>
              <a:rPr lang="en-US" b="1" dirty="0" smtClean="0"/>
              <a:t>Short Writing Assignments</a:t>
            </a:r>
            <a:br>
              <a:rPr lang="en-US" b="1" dirty="0" smtClean="0"/>
            </a:br>
            <a:r>
              <a:rPr lang="en-US" sz="3100" b="1" dirty="0" smtClean="0"/>
              <a:t>(Targeted Activities)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95</a:t>
            </a:fld>
            <a:endParaRPr lang="en-US"/>
          </a:p>
        </p:txBody>
      </p:sp>
      <p:sp>
        <p:nvSpPr>
          <p:cNvPr id="4" name="TextBox 3"/>
          <p:cNvSpPr txBox="1"/>
          <p:nvPr/>
        </p:nvSpPr>
        <p:spPr>
          <a:xfrm>
            <a:off x="762000" y="2697540"/>
            <a:ext cx="5149167" cy="1569660"/>
          </a:xfrm>
          <a:prstGeom prst="rect">
            <a:avLst/>
          </a:prstGeom>
          <a:noFill/>
        </p:spPr>
        <p:txBody>
          <a:bodyPr wrap="none" rtlCol="0">
            <a:spAutoFit/>
          </a:bodyPr>
          <a:lstStyle/>
          <a:p>
            <a:pPr marL="457200" indent="-457200">
              <a:buFont typeface="Arial" pitchFamily="34" charset="0"/>
              <a:buChar char="•"/>
            </a:pPr>
            <a:r>
              <a:rPr lang="en-US" sz="3200" b="1" dirty="0" smtClean="0"/>
              <a:t>Literature in the Papers</a:t>
            </a:r>
          </a:p>
          <a:p>
            <a:pPr marL="457200" indent="-457200">
              <a:buFont typeface="Arial" pitchFamily="34" charset="0"/>
              <a:buChar char="•"/>
            </a:pPr>
            <a:r>
              <a:rPr lang="en-US" sz="3200" b="1" dirty="0" smtClean="0"/>
              <a:t>Vocabulary People</a:t>
            </a:r>
          </a:p>
          <a:p>
            <a:pPr marL="457200" indent="-457200">
              <a:buFont typeface="Arial" pitchFamily="34" charset="0"/>
              <a:buChar char="•"/>
            </a:pPr>
            <a:r>
              <a:rPr lang="en-US" sz="3200" b="1" dirty="0" smtClean="0"/>
              <a:t>Build a Sentence</a:t>
            </a:r>
            <a:endParaRPr lang="en-US" sz="3200" b="1" dirty="0"/>
          </a:p>
        </p:txBody>
      </p:sp>
    </p:spTree>
    <p:extLst>
      <p:ext uri="{BB962C8B-B14F-4D97-AF65-F5344CB8AC3E}">
        <p14:creationId xmlns:p14="http://schemas.microsoft.com/office/powerpoint/2010/main" val="12540288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Sentence Construction Rubric</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07213765"/>
              </p:ext>
            </p:extLst>
          </p:nvPr>
        </p:nvGraphicFramePr>
        <p:xfrm>
          <a:off x="609600" y="1397000"/>
          <a:ext cx="8001000" cy="5181600"/>
        </p:xfrm>
        <a:graphic>
          <a:graphicData uri="http://schemas.openxmlformats.org/drawingml/2006/table">
            <a:tbl>
              <a:tblPr firstRow="1" bandRow="1">
                <a:tableStyleId>{5C22544A-7EE6-4342-B048-85BDC9FD1C3A}</a:tableStyleId>
              </a:tblPr>
              <a:tblGrid>
                <a:gridCol w="4800600"/>
                <a:gridCol w="1066800"/>
                <a:gridCol w="1066800"/>
                <a:gridCol w="1066800"/>
              </a:tblGrid>
              <a:tr h="370840">
                <a:tc>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sym typeface="Wingdings" pitchFamily="2" charset="2"/>
                        </a:rPr>
                        <a:t>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sym typeface="Wingdings" pitchFamily="2" charset="2"/>
                        </a:rPr>
                        <a: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sym typeface="Wingdings" pitchFamily="2" charset="2"/>
                        </a:rPr>
                        <a: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6760">
                <a:tc>
                  <a:txBody>
                    <a:bodyPr/>
                    <a:lstStyle/>
                    <a:p>
                      <a:r>
                        <a:rPr lang="en-US" sz="2000" b="1" dirty="0" smtClean="0">
                          <a:solidFill>
                            <a:schemeClr val="tx1"/>
                          </a:solidFill>
                        </a:rPr>
                        <a:t>Specific Nouns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000">
                <a:tc>
                  <a:txBody>
                    <a:bodyPr/>
                    <a:lstStyle/>
                    <a:p>
                      <a:r>
                        <a:rPr lang="en-US" sz="2000" b="1" dirty="0" smtClean="0">
                          <a:solidFill>
                            <a:schemeClr val="tx1"/>
                          </a:solidFill>
                        </a:rPr>
                        <a:t>Vivid Verbs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000">
                <a:tc>
                  <a:txBody>
                    <a:bodyPr/>
                    <a:lstStyle/>
                    <a:p>
                      <a:r>
                        <a:rPr lang="en-US" sz="2000" b="1" dirty="0" smtClean="0">
                          <a:solidFill>
                            <a:schemeClr val="tx1"/>
                          </a:solidFill>
                        </a:rPr>
                        <a:t>Sentence Variety: Length and Pattern</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000">
                <a:tc>
                  <a:txBody>
                    <a:bodyPr/>
                    <a:lstStyle/>
                    <a:p>
                      <a:r>
                        <a:rPr lang="en-US" sz="2000" b="1" dirty="0" smtClean="0">
                          <a:solidFill>
                            <a:schemeClr val="tx1"/>
                          </a:solidFill>
                        </a:rPr>
                        <a:t>4-10 Sentences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000">
                <a:tc>
                  <a:txBody>
                    <a:bodyPr/>
                    <a:lstStyle/>
                    <a:p>
                      <a:r>
                        <a:rPr lang="en-US" sz="2000" b="1" dirty="0" smtClean="0">
                          <a:solidFill>
                            <a:schemeClr val="tx1"/>
                          </a:solidFill>
                        </a:rPr>
                        <a:t>Powerful Conventions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90600">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r>
                        <a:rPr lang="en-US" sz="1800" dirty="0" smtClean="0">
                          <a:solidFill>
                            <a:schemeClr val="tx1"/>
                          </a:solidFill>
                        </a:rPr>
                        <a:t>A = 4-5 smiles/no frowns</a:t>
                      </a:r>
                    </a:p>
                    <a:p>
                      <a:r>
                        <a:rPr lang="en-US" sz="1800" dirty="0" smtClean="0">
                          <a:solidFill>
                            <a:schemeClr val="tx1"/>
                          </a:solidFill>
                        </a:rPr>
                        <a:t>B = 3 smiles/no frowns</a:t>
                      </a:r>
                    </a:p>
                    <a:p>
                      <a:r>
                        <a:rPr lang="en-US" sz="1800" dirty="0" smtClean="0">
                          <a:solidFill>
                            <a:schemeClr val="tx1"/>
                          </a:solidFill>
                        </a:rPr>
                        <a:t>C</a:t>
                      </a:r>
                      <a:r>
                        <a:rPr lang="en-US" sz="1800" baseline="0" dirty="0" smtClean="0">
                          <a:solidFill>
                            <a:schemeClr val="tx1"/>
                          </a:solidFill>
                        </a:rPr>
                        <a:t> = 1 or 2 smiles/ no frowns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586292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Literature in the Papers</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97</a:t>
            </a:fld>
            <a:endParaRPr lang="en-US"/>
          </a:p>
        </p:txBody>
      </p:sp>
      <p:pic>
        <p:nvPicPr>
          <p:cNvPr id="3074" name="Picture 2" descr="http://images.wisegeek.com/pile-of-newspa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79938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0902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Vocabulary People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27455333"/>
              </p:ext>
            </p:extLst>
          </p:nvPr>
        </p:nvGraphicFramePr>
        <p:xfrm>
          <a:off x="533400" y="1371600"/>
          <a:ext cx="8077200" cy="5212080"/>
        </p:xfrm>
        <a:graphic>
          <a:graphicData uri="http://schemas.openxmlformats.org/drawingml/2006/table">
            <a:tbl>
              <a:tblPr firstRow="1" bandRow="1">
                <a:tableStyleId>{5C22544A-7EE6-4342-B048-85BDC9FD1C3A}</a:tableStyleId>
              </a:tblPr>
              <a:tblGrid>
                <a:gridCol w="2692400"/>
                <a:gridCol w="2692400"/>
                <a:gridCol w="2692400"/>
              </a:tblGrid>
              <a:tr h="370840">
                <a:tc>
                  <a:txBody>
                    <a:bodyPr/>
                    <a:lstStyle/>
                    <a:p>
                      <a:r>
                        <a:rPr lang="en-US" sz="2800" dirty="0" smtClean="0">
                          <a:solidFill>
                            <a:schemeClr val="tx1"/>
                          </a:solidFill>
                        </a:rPr>
                        <a:t>Acerbic</a:t>
                      </a:r>
                    </a:p>
                    <a:p>
                      <a:r>
                        <a:rPr lang="en-US" sz="2800" dirty="0" smtClean="0">
                          <a:solidFill>
                            <a:schemeClr val="tx1"/>
                          </a:solidFill>
                        </a:rPr>
                        <a:t>Acrimonious</a:t>
                      </a:r>
                    </a:p>
                    <a:p>
                      <a:r>
                        <a:rPr lang="en-US" sz="2800" dirty="0" smtClean="0">
                          <a:solidFill>
                            <a:schemeClr val="tx1"/>
                          </a:solidFill>
                        </a:rPr>
                        <a:t>Laconic</a:t>
                      </a:r>
                    </a:p>
                    <a:p>
                      <a:r>
                        <a:rPr lang="en-US" sz="2800" dirty="0" smtClean="0">
                          <a:solidFill>
                            <a:schemeClr val="tx1"/>
                          </a:solidFill>
                        </a:rPr>
                        <a:t>Legendary</a:t>
                      </a:r>
                    </a:p>
                    <a:p>
                      <a:r>
                        <a:rPr lang="en-US" sz="2800" dirty="0" smtClean="0">
                          <a:solidFill>
                            <a:schemeClr val="tx1"/>
                          </a:solidFill>
                        </a:rPr>
                        <a:t>Parsimonious</a:t>
                      </a:r>
                    </a:p>
                    <a:p>
                      <a:r>
                        <a:rPr lang="en-US" sz="2800" dirty="0" smtClean="0">
                          <a:solidFill>
                            <a:schemeClr val="tx1"/>
                          </a:solidFill>
                        </a:rPr>
                        <a:t>Pensive</a:t>
                      </a:r>
                    </a:p>
                    <a:p>
                      <a:r>
                        <a:rPr lang="en-US" sz="2800" dirty="0" smtClean="0">
                          <a:solidFill>
                            <a:schemeClr val="tx1"/>
                          </a:solidFill>
                        </a:rPr>
                        <a:t>Placid</a:t>
                      </a:r>
                    </a:p>
                    <a:p>
                      <a:r>
                        <a:rPr lang="en-US" sz="2800" dirty="0" smtClean="0">
                          <a:solidFill>
                            <a:schemeClr val="tx1"/>
                          </a:solidFill>
                        </a:rPr>
                        <a:t>Pugnacious</a:t>
                      </a:r>
                    </a:p>
                    <a:p>
                      <a:r>
                        <a:rPr lang="en-US" sz="2800" dirty="0" smtClean="0">
                          <a:solidFill>
                            <a:schemeClr val="tx1"/>
                          </a:solidFill>
                        </a:rPr>
                        <a:t>Querulous</a:t>
                      </a:r>
                    </a:p>
                    <a:p>
                      <a:r>
                        <a:rPr lang="en-US" sz="2800" dirty="0" smtClean="0">
                          <a:solidFill>
                            <a:schemeClr val="tx1"/>
                          </a:solidFill>
                        </a:rPr>
                        <a:t>Reticent</a:t>
                      </a:r>
                    </a:p>
                    <a:p>
                      <a:r>
                        <a:rPr lang="en-US" sz="2800" dirty="0" smtClean="0">
                          <a:solidFill>
                            <a:schemeClr val="tx1"/>
                          </a:solidFill>
                        </a:rPr>
                        <a:t>Sagacious</a:t>
                      </a:r>
                    </a:p>
                    <a:p>
                      <a:r>
                        <a:rPr lang="en-US" sz="2800" dirty="0" smtClean="0">
                          <a:solidFill>
                            <a:schemeClr val="tx1"/>
                          </a:solidFill>
                        </a:rPr>
                        <a:t>Sinister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solidFill>
                            <a:schemeClr val="tx1"/>
                          </a:solidFill>
                        </a:rPr>
                        <a:t>Altruistic</a:t>
                      </a:r>
                    </a:p>
                    <a:p>
                      <a:r>
                        <a:rPr lang="en-US" sz="2800" dirty="0" smtClean="0">
                          <a:solidFill>
                            <a:schemeClr val="tx1"/>
                          </a:solidFill>
                        </a:rPr>
                        <a:t>Demure</a:t>
                      </a:r>
                    </a:p>
                    <a:p>
                      <a:r>
                        <a:rPr lang="en-US" sz="2800" dirty="0" smtClean="0">
                          <a:solidFill>
                            <a:schemeClr val="tx1"/>
                          </a:solidFill>
                        </a:rPr>
                        <a:t>Impertinent</a:t>
                      </a:r>
                    </a:p>
                    <a:p>
                      <a:r>
                        <a:rPr lang="en-US" sz="2800" dirty="0" smtClean="0">
                          <a:solidFill>
                            <a:schemeClr val="tx1"/>
                          </a:solidFill>
                        </a:rPr>
                        <a:t>Indolent</a:t>
                      </a:r>
                    </a:p>
                    <a:p>
                      <a:r>
                        <a:rPr lang="en-US" sz="2800" dirty="0" smtClean="0">
                          <a:solidFill>
                            <a:schemeClr val="tx1"/>
                          </a:solidFill>
                        </a:rPr>
                        <a:t>Insipid</a:t>
                      </a:r>
                    </a:p>
                    <a:p>
                      <a:r>
                        <a:rPr lang="en-US" sz="2800" dirty="0" smtClean="0">
                          <a:solidFill>
                            <a:schemeClr val="tx1"/>
                          </a:solidFill>
                        </a:rPr>
                        <a:t>Intrepid</a:t>
                      </a:r>
                    </a:p>
                    <a:p>
                      <a:r>
                        <a:rPr lang="en-US" sz="2800" dirty="0" smtClean="0">
                          <a:solidFill>
                            <a:schemeClr val="tx1"/>
                          </a:solidFill>
                        </a:rPr>
                        <a:t>Jocose</a:t>
                      </a:r>
                    </a:p>
                    <a:p>
                      <a:r>
                        <a:rPr lang="en-US" sz="2800" dirty="0" smtClean="0">
                          <a:solidFill>
                            <a:schemeClr val="tx1"/>
                          </a:solidFill>
                        </a:rPr>
                        <a:t>Lethargic</a:t>
                      </a:r>
                    </a:p>
                    <a:p>
                      <a:r>
                        <a:rPr lang="en-US" sz="2800" dirty="0" smtClean="0">
                          <a:solidFill>
                            <a:schemeClr val="tx1"/>
                          </a:solidFill>
                        </a:rPr>
                        <a:t>Loquacious</a:t>
                      </a:r>
                    </a:p>
                    <a:p>
                      <a:r>
                        <a:rPr lang="en-US" sz="2800" dirty="0" smtClean="0">
                          <a:solidFill>
                            <a:schemeClr val="tx1"/>
                          </a:solidFill>
                        </a:rPr>
                        <a:t>Magnanimous</a:t>
                      </a:r>
                    </a:p>
                    <a:p>
                      <a:r>
                        <a:rPr lang="en-US" sz="2800" dirty="0" smtClean="0">
                          <a:solidFill>
                            <a:schemeClr val="tx1"/>
                          </a:solidFill>
                        </a:rPr>
                        <a:t>Mendacious</a:t>
                      </a:r>
                    </a:p>
                    <a:p>
                      <a:r>
                        <a:rPr lang="en-US" sz="2800" dirty="0" smtClean="0">
                          <a:solidFill>
                            <a:schemeClr val="tx1"/>
                          </a:solidFill>
                        </a:rPr>
                        <a:t>Meticulous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solidFill>
                            <a:schemeClr val="tx1"/>
                          </a:solidFill>
                        </a:rPr>
                        <a:t>Apathetic</a:t>
                      </a:r>
                    </a:p>
                    <a:p>
                      <a:r>
                        <a:rPr lang="en-US" sz="2800" dirty="0" smtClean="0">
                          <a:solidFill>
                            <a:schemeClr val="tx1"/>
                          </a:solidFill>
                        </a:rPr>
                        <a:t>Angelic</a:t>
                      </a:r>
                    </a:p>
                    <a:p>
                      <a:r>
                        <a:rPr lang="en-US" sz="2800" dirty="0" smtClean="0">
                          <a:solidFill>
                            <a:schemeClr val="tx1"/>
                          </a:solidFill>
                        </a:rPr>
                        <a:t>Avaricious</a:t>
                      </a:r>
                    </a:p>
                    <a:p>
                      <a:r>
                        <a:rPr lang="en-US" sz="2800" dirty="0" smtClean="0">
                          <a:solidFill>
                            <a:schemeClr val="tx1"/>
                          </a:solidFill>
                        </a:rPr>
                        <a:t>Bellicose</a:t>
                      </a:r>
                    </a:p>
                    <a:p>
                      <a:r>
                        <a:rPr lang="en-US" sz="2800" dirty="0" smtClean="0">
                          <a:solidFill>
                            <a:schemeClr val="tx1"/>
                          </a:solidFill>
                        </a:rPr>
                        <a:t>Erudite</a:t>
                      </a:r>
                    </a:p>
                    <a:p>
                      <a:r>
                        <a:rPr lang="en-US" sz="2800" dirty="0" smtClean="0">
                          <a:solidFill>
                            <a:schemeClr val="tx1"/>
                          </a:solidFill>
                        </a:rPr>
                        <a:t>Garrulous</a:t>
                      </a:r>
                    </a:p>
                    <a:p>
                      <a:r>
                        <a:rPr lang="en-US" sz="2800" dirty="0" smtClean="0">
                          <a:solidFill>
                            <a:schemeClr val="tx1"/>
                          </a:solidFill>
                        </a:rPr>
                        <a:t>Incorrigible</a:t>
                      </a:r>
                    </a:p>
                    <a:p>
                      <a:r>
                        <a:rPr lang="en-US" sz="2800" dirty="0" smtClean="0">
                          <a:solidFill>
                            <a:schemeClr val="tx1"/>
                          </a:solidFill>
                        </a:rPr>
                        <a:t>Ostentatious</a:t>
                      </a:r>
                    </a:p>
                    <a:p>
                      <a:r>
                        <a:rPr lang="en-US" sz="2800" dirty="0" smtClean="0">
                          <a:solidFill>
                            <a:schemeClr val="tx1"/>
                          </a:solidFill>
                        </a:rPr>
                        <a:t>Sullen</a:t>
                      </a:r>
                    </a:p>
                    <a:p>
                      <a:r>
                        <a:rPr lang="en-US" sz="2800" dirty="0" smtClean="0">
                          <a:solidFill>
                            <a:schemeClr val="tx1"/>
                          </a:solidFill>
                        </a:rPr>
                        <a:t>Taciturn</a:t>
                      </a:r>
                    </a:p>
                    <a:p>
                      <a:r>
                        <a:rPr lang="en-US" sz="2800" dirty="0" smtClean="0">
                          <a:solidFill>
                            <a:schemeClr val="tx1"/>
                          </a:solidFill>
                        </a:rPr>
                        <a:t>Truculent</a:t>
                      </a:r>
                    </a:p>
                    <a:p>
                      <a:r>
                        <a:rPr lang="en-US" sz="2800" dirty="0" smtClean="0">
                          <a:solidFill>
                            <a:schemeClr val="tx1"/>
                          </a:solidFill>
                        </a:rPr>
                        <a:t>Vivacious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187484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458634" cy="1143000"/>
          </a:xfrm>
        </p:spPr>
        <p:txBody>
          <a:bodyPr/>
          <a:lstStyle/>
          <a:p>
            <a:r>
              <a:rPr lang="en-US" b="1" dirty="0" smtClean="0"/>
              <a:t>Build a Sentence</a:t>
            </a:r>
            <a:endParaRPr lang="en-US" b="1" dirty="0"/>
          </a:p>
        </p:txBody>
      </p:sp>
      <p:sp>
        <p:nvSpPr>
          <p:cNvPr id="3" name="Slide Number Placeholder 2"/>
          <p:cNvSpPr>
            <a:spLocks noGrp="1"/>
          </p:cNvSpPr>
          <p:nvPr>
            <p:ph type="sldNum" sz="quarter" idx="12"/>
          </p:nvPr>
        </p:nvSpPr>
        <p:spPr/>
        <p:txBody>
          <a:bodyPr/>
          <a:lstStyle/>
          <a:p>
            <a:fld id="{EB788BF1-8929-A543-AE20-D6BB6422DF8A}" type="slidenum">
              <a:rPr lang="en-US" smtClean="0"/>
              <a:pPr/>
              <a:t>99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71868670"/>
              </p:ext>
            </p:extLst>
          </p:nvPr>
        </p:nvGraphicFramePr>
        <p:xfrm>
          <a:off x="533400" y="1397000"/>
          <a:ext cx="8077200" cy="4145280"/>
        </p:xfrm>
        <a:graphic>
          <a:graphicData uri="http://schemas.openxmlformats.org/drawingml/2006/table">
            <a:tbl>
              <a:tblPr firstRow="1" bandRow="1">
                <a:tableStyleId>{5C22544A-7EE6-4342-B048-85BDC9FD1C3A}</a:tableStyleId>
              </a:tblPr>
              <a:tblGrid>
                <a:gridCol w="2692400"/>
                <a:gridCol w="2692400"/>
                <a:gridCol w="2692400"/>
              </a:tblGrid>
              <a:tr h="370840">
                <a:tc>
                  <a:txBody>
                    <a:bodyPr/>
                    <a:lstStyle/>
                    <a:p>
                      <a:r>
                        <a:rPr lang="en-US" sz="2800" b="1" dirty="0" smtClean="0">
                          <a:solidFill>
                            <a:schemeClr val="tx1"/>
                          </a:solidFill>
                        </a:rPr>
                        <a:t>when </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desolate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ledge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800" b="1" dirty="0" smtClean="0">
                          <a:solidFill>
                            <a:schemeClr val="tx1"/>
                          </a:solidFill>
                        </a:rPr>
                        <a:t>cave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home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forest</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800" b="1" dirty="0" smtClean="0">
                          <a:solidFill>
                            <a:schemeClr val="tx1"/>
                          </a:solidFill>
                        </a:rPr>
                        <a:t>picking</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carrying</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flew</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800" b="1" dirty="0" smtClean="0">
                          <a:solidFill>
                            <a:schemeClr val="tx1"/>
                          </a:solidFill>
                        </a:rPr>
                        <a:t>march</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roots</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beneficial</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800" b="1" dirty="0" smtClean="0">
                          <a:solidFill>
                            <a:schemeClr val="tx1"/>
                          </a:solidFill>
                        </a:rPr>
                        <a:t>admirable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leisure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gaze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800" b="1" dirty="0" smtClean="0">
                          <a:solidFill>
                            <a:schemeClr val="tx1"/>
                          </a:solidFill>
                        </a:rPr>
                        <a:t>noble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cowardly</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selfish</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800" b="1" dirty="0" smtClean="0">
                          <a:solidFill>
                            <a:schemeClr val="tx1"/>
                          </a:solidFill>
                        </a:rPr>
                        <a:t>appearance</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morning</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citizens</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2800" b="1" dirty="0" smtClean="0">
                          <a:solidFill>
                            <a:schemeClr val="tx1"/>
                          </a:solidFill>
                        </a:rPr>
                        <a:t>enthusiasm</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truly</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1" dirty="0" smtClean="0">
                          <a:solidFill>
                            <a:schemeClr val="tx1"/>
                          </a:solidFill>
                        </a:rPr>
                        <a:t>wonderful</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457200" y="5791200"/>
            <a:ext cx="8153400" cy="646331"/>
          </a:xfrm>
          <a:prstGeom prst="rect">
            <a:avLst/>
          </a:prstGeom>
          <a:noFill/>
        </p:spPr>
        <p:txBody>
          <a:bodyPr wrap="square" rtlCol="0">
            <a:spAutoFit/>
          </a:bodyPr>
          <a:lstStyle/>
          <a:p>
            <a:r>
              <a:rPr lang="en-US" dirty="0" smtClean="0"/>
              <a:t>Words taken from </a:t>
            </a:r>
            <a:r>
              <a:rPr lang="en-US" i="1" dirty="0" smtClean="0"/>
              <a:t>The Griffin and the Minor Cannon</a:t>
            </a:r>
            <a:r>
              <a:rPr lang="en-US" dirty="0" smtClean="0"/>
              <a:t> by Frank R. Stockton (1986). </a:t>
            </a:r>
            <a:endParaRPr lang="en-US" dirty="0"/>
          </a:p>
        </p:txBody>
      </p:sp>
    </p:spTree>
    <p:extLst>
      <p:ext uri="{BB962C8B-B14F-4D97-AF65-F5344CB8AC3E}">
        <p14:creationId xmlns:p14="http://schemas.microsoft.com/office/powerpoint/2010/main" val="3334842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68666</TotalTime>
  <Words>4415</Words>
  <Application>Microsoft Office PowerPoint</Application>
  <PresentationFormat>On-screen Show (4:3)</PresentationFormat>
  <Paragraphs>1012</Paragraphs>
  <Slides>104</Slides>
  <Notes>104</Notes>
  <HiddenSlides>1</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Austin</vt:lpstr>
      <vt:lpstr>PowerPoint Presentation</vt:lpstr>
      <vt:lpstr>Sentence Patterns  </vt:lpstr>
      <vt:lpstr>Today’s Agenda</vt:lpstr>
      <vt:lpstr>www.ilwritingmatters.org </vt:lpstr>
      <vt:lpstr>PowerPoint Presentation</vt:lpstr>
      <vt:lpstr>PowerPoint Presentation</vt:lpstr>
      <vt:lpstr>PowerPoint Presentation</vt:lpstr>
      <vt:lpstr>PowerPoint Presentation</vt:lpstr>
      <vt:lpstr>PowerPoint Presentation</vt:lpstr>
      <vt:lpstr>PowerPoint Presentation</vt:lpstr>
      <vt:lpstr>The Writing Standards</vt:lpstr>
      <vt:lpstr>PowerPoint Presentation</vt:lpstr>
      <vt:lpstr>The sudden release of responsibility</vt:lpstr>
      <vt:lpstr>DIY School</vt:lpstr>
      <vt:lpstr>PowerPoint Presentation</vt:lpstr>
      <vt:lpstr>PowerPoint Presentation</vt:lpstr>
      <vt:lpstr>Shared Writing</vt:lpstr>
      <vt:lpstr>Long before students begin  writing they need to: </vt:lpstr>
      <vt:lpstr>Phyllis’ Website</vt:lpstr>
      <vt:lpstr>Pre-Sentence Pattern Teaching</vt:lpstr>
      <vt:lpstr>Nouns &amp; Verbs</vt:lpstr>
      <vt:lpstr>Noun Activities</vt:lpstr>
      <vt:lpstr>Floodlight/Flashlight</vt:lpstr>
      <vt:lpstr>Floodlight/Flashlight</vt:lpstr>
      <vt:lpstr>Floodlight/Flashlight</vt:lpstr>
      <vt:lpstr>Noun Town and Verb Suburb</vt:lpstr>
      <vt:lpstr>Specific Noun Word Bank</vt:lpstr>
      <vt:lpstr>The Lady Walked (Mundane Sentences)</vt:lpstr>
      <vt:lpstr>Sentence Slam</vt:lpstr>
      <vt:lpstr>Relay Race</vt:lpstr>
      <vt:lpstr>Verb Activities </vt:lpstr>
      <vt:lpstr>Noun-Verb Stories</vt:lpstr>
      <vt:lpstr>Graphic Organizer Sentences</vt:lpstr>
      <vt:lpstr>Slap-Clap-Snap-Snap</vt:lpstr>
      <vt:lpstr>I Have/Who Has</vt:lpstr>
      <vt:lpstr>Other Parts of Speech?</vt:lpstr>
      <vt:lpstr>Adjective Activities</vt:lpstr>
      <vt:lpstr>Adjective Avenue</vt:lpstr>
      <vt:lpstr>Adjective Boxes</vt:lpstr>
      <vt:lpstr>Extended Stories</vt:lpstr>
      <vt:lpstr>Extended Stories</vt:lpstr>
      <vt:lpstr>Appetizing Adjectives</vt:lpstr>
      <vt:lpstr>Degrees of Adjectives</vt:lpstr>
      <vt:lpstr>Adverb Activities</vt:lpstr>
      <vt:lpstr>Adverb Alley</vt:lpstr>
      <vt:lpstr>Question the Adverb</vt:lpstr>
      <vt:lpstr>Brainstorm by Category</vt:lpstr>
      <vt:lpstr>Brainstorm by Activity</vt:lpstr>
      <vt:lpstr>Which is Stronger?</vt:lpstr>
      <vt:lpstr>Preposition Activities</vt:lpstr>
      <vt:lpstr>Preposition Park</vt:lpstr>
      <vt:lpstr>Prepositional Plates</vt:lpstr>
      <vt:lpstr>Sing the Prepositions</vt:lpstr>
      <vt:lpstr>Fill In the Blank</vt:lpstr>
      <vt:lpstr>Penny Hunt</vt:lpstr>
      <vt:lpstr>Preposition Flip Books</vt:lpstr>
      <vt:lpstr>Extended Stories</vt:lpstr>
      <vt:lpstr>Extended Stories</vt:lpstr>
      <vt:lpstr>Steps for Teaching  the Sentence Patterns</vt:lpstr>
      <vt:lpstr>Step 1:  Teacher reads</vt:lpstr>
      <vt:lpstr>Step 2: Students Observe</vt:lpstr>
      <vt:lpstr>Step 3:  Whole-Class Discussion</vt:lpstr>
      <vt:lpstr>Step 4: Group Writing</vt:lpstr>
      <vt:lpstr>Step 5: Individual Writing </vt:lpstr>
      <vt:lpstr>Step 6: File in Binder</vt:lpstr>
      <vt:lpstr>Practice</vt:lpstr>
      <vt:lpstr>List of Patterns</vt:lpstr>
      <vt:lpstr>PowerPoint Presentation</vt:lpstr>
      <vt:lpstr>PowerPoint Presentation</vt:lpstr>
      <vt:lpstr>Notes About the Sentence Patterns</vt:lpstr>
      <vt:lpstr>Combining Sentences</vt:lpstr>
      <vt:lpstr>Practice (Part 1)</vt:lpstr>
      <vt:lpstr>Practice</vt:lpstr>
      <vt:lpstr>Practice</vt:lpstr>
      <vt:lpstr>Practice</vt:lpstr>
      <vt:lpstr>Practice</vt:lpstr>
      <vt:lpstr>Practice</vt:lpstr>
      <vt:lpstr>Practice (Part 2)</vt:lpstr>
      <vt:lpstr>Practice </vt:lpstr>
      <vt:lpstr>PowerPoint Presentation</vt:lpstr>
      <vt:lpstr>PowerPoint Presentation</vt:lpstr>
      <vt:lpstr>PowerPoint Presentation</vt:lpstr>
      <vt:lpstr>Practice (Part 3)</vt:lpstr>
      <vt:lpstr>PowerPoint Presentation</vt:lpstr>
      <vt:lpstr>EXTRA Practice  Possibilities</vt:lpstr>
      <vt:lpstr>Marker Boards</vt:lpstr>
      <vt:lpstr>Picture Walk</vt:lpstr>
      <vt:lpstr>Sentence Expansion</vt:lpstr>
      <vt:lpstr>Color-Coded Sentences</vt:lpstr>
      <vt:lpstr>Short Writing Assignments (Opening Activities)</vt:lpstr>
      <vt:lpstr>Personal Descriptions</vt:lpstr>
      <vt:lpstr>Write-Embed-Revise</vt:lpstr>
      <vt:lpstr>Floodlight-Flashlight Sentences</vt:lpstr>
      <vt:lpstr>Help Me Visualize</vt:lpstr>
      <vt:lpstr>Short Writing Assignments (Targeted Activities)</vt:lpstr>
      <vt:lpstr>Sentence Construction Rubric</vt:lpstr>
      <vt:lpstr>Literature in the Papers</vt:lpstr>
      <vt:lpstr>Vocabulary People</vt:lpstr>
      <vt:lpstr>Build a Sentence</vt:lpstr>
      <vt:lpstr>From Patterns to Essays</vt:lpstr>
      <vt:lpstr>Sample Expository Essay Rubric</vt:lpstr>
      <vt:lpstr>Graphic Organizers</vt:lpstr>
      <vt:lpstr>PowerPoint Presentation</vt:lpstr>
      <vt:lpstr>Contact Info</vt:lpstr>
    </vt:vector>
  </TitlesOfParts>
  <Company>Susan Pimentel,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Pook</dc:creator>
  <cp:lastModifiedBy>srubach</cp:lastModifiedBy>
  <cp:revision>1027</cp:revision>
  <cp:lastPrinted>2016-06-22T01:59:37Z</cp:lastPrinted>
  <dcterms:created xsi:type="dcterms:W3CDTF">2011-07-10T01:57:21Z</dcterms:created>
  <dcterms:modified xsi:type="dcterms:W3CDTF">2016-06-22T01:59:47Z</dcterms:modified>
</cp:coreProperties>
</file>